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5" r:id="rId2"/>
    <p:sldId id="285" r:id="rId3"/>
    <p:sldId id="300" r:id="rId4"/>
    <p:sldId id="299" r:id="rId5"/>
    <p:sldId id="297" r:id="rId6"/>
    <p:sldId id="292" r:id="rId7"/>
    <p:sldId id="260" r:id="rId8"/>
    <p:sldId id="261" r:id="rId9"/>
    <p:sldId id="288" r:id="rId10"/>
    <p:sldId id="259" r:id="rId11"/>
    <p:sldId id="256" r:id="rId12"/>
    <p:sldId id="258" r:id="rId13"/>
    <p:sldId id="262" r:id="rId14"/>
    <p:sldId id="263" r:id="rId15"/>
    <p:sldId id="277" r:id="rId16"/>
    <p:sldId id="278" r:id="rId17"/>
    <p:sldId id="279" r:id="rId18"/>
    <p:sldId id="276" r:id="rId19"/>
    <p:sldId id="286" r:id="rId20"/>
    <p:sldId id="280" r:id="rId21"/>
    <p:sldId id="282" r:id="rId22"/>
    <p:sldId id="283" r:id="rId23"/>
    <p:sldId id="287" r:id="rId24"/>
  </p:sldIdLst>
  <p:sldSz cx="12599988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/>
    <p:restoredTop sz="94694"/>
  </p:normalViewPr>
  <p:slideViewPr>
    <p:cSldViewPr snapToGrid="0" snapToObjects="1">
      <p:cViewPr varScale="1">
        <p:scale>
          <a:sx n="70" d="100"/>
          <a:sy n="70" d="100"/>
        </p:scale>
        <p:origin x="2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2062083"/>
            <a:ext cx="10709990" cy="4386662"/>
          </a:xfrm>
        </p:spPr>
        <p:txBody>
          <a:bodyPr anchor="b"/>
          <a:lstStyle>
            <a:lvl1pPr algn="ctr"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6617911"/>
            <a:ext cx="9449991" cy="3042080"/>
          </a:xfrm>
        </p:spPr>
        <p:txBody>
          <a:bodyPr/>
          <a:lstStyle>
            <a:lvl1pPr marL="0" indent="0" algn="ctr">
              <a:buNone/>
              <a:defRPr sz="3307"/>
            </a:lvl1pPr>
            <a:lvl2pPr marL="630022" indent="0" algn="ctr">
              <a:buNone/>
              <a:defRPr sz="2756"/>
            </a:lvl2pPr>
            <a:lvl3pPr marL="1260043" indent="0" algn="ctr">
              <a:buNone/>
              <a:defRPr sz="2480"/>
            </a:lvl3pPr>
            <a:lvl4pPr marL="1890065" indent="0" algn="ctr">
              <a:buNone/>
              <a:defRPr sz="2205"/>
            </a:lvl4pPr>
            <a:lvl5pPr marL="2520086" indent="0" algn="ctr">
              <a:buNone/>
              <a:defRPr sz="2205"/>
            </a:lvl5pPr>
            <a:lvl6pPr marL="3150108" indent="0" algn="ctr">
              <a:buNone/>
              <a:defRPr sz="2205"/>
            </a:lvl6pPr>
            <a:lvl7pPr marL="3780130" indent="0" algn="ctr">
              <a:buNone/>
              <a:defRPr sz="2205"/>
            </a:lvl7pPr>
            <a:lvl8pPr marL="4410151" indent="0" algn="ctr">
              <a:buNone/>
              <a:defRPr sz="2205"/>
            </a:lvl8pPr>
            <a:lvl9pPr marL="5040173" indent="0" algn="ctr">
              <a:buNone/>
              <a:defRPr sz="220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6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2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670833"/>
            <a:ext cx="2716872" cy="1067790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670833"/>
            <a:ext cx="7993117" cy="106779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2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2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3141251"/>
            <a:ext cx="10867490" cy="5241244"/>
          </a:xfrm>
        </p:spPr>
        <p:txBody>
          <a:bodyPr anchor="b"/>
          <a:lstStyle>
            <a:lvl1pPr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8432079"/>
            <a:ext cx="10867490" cy="2756246"/>
          </a:xfrm>
        </p:spPr>
        <p:txBody>
          <a:bodyPr/>
          <a:lstStyle>
            <a:lvl1pPr marL="0" indent="0">
              <a:buNone/>
              <a:defRPr sz="3307">
                <a:solidFill>
                  <a:schemeClr val="tx1"/>
                </a:solidFill>
              </a:defRPr>
            </a:lvl1pPr>
            <a:lvl2pPr marL="630022" indent="0">
              <a:buNone/>
              <a:defRPr sz="2756">
                <a:solidFill>
                  <a:schemeClr val="tx1">
                    <a:tint val="75000"/>
                  </a:schemeClr>
                </a:solidFill>
              </a:defRPr>
            </a:lvl2pPr>
            <a:lvl3pPr marL="1260043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3pPr>
            <a:lvl4pPr marL="189006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52008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15010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378013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441015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04017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3354163"/>
            <a:ext cx="5354995" cy="79945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3354163"/>
            <a:ext cx="5354995" cy="79945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670836"/>
            <a:ext cx="10867490" cy="243541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3088748"/>
            <a:ext cx="5330385" cy="1513748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4602496"/>
            <a:ext cx="5330385" cy="67695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3088748"/>
            <a:ext cx="5356636" cy="1513748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4602496"/>
            <a:ext cx="5356636" cy="676957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8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4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9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839999"/>
            <a:ext cx="4063824" cy="293999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814168"/>
            <a:ext cx="6378744" cy="8954158"/>
          </a:xfrm>
        </p:spPr>
        <p:txBody>
          <a:bodyPr/>
          <a:lstStyle>
            <a:lvl1pPr>
              <a:defRPr sz="4410"/>
            </a:lvl1pPr>
            <a:lvl2pPr>
              <a:defRPr sz="3858"/>
            </a:lvl2pPr>
            <a:lvl3pPr>
              <a:defRPr sz="3307"/>
            </a:lvl3pPr>
            <a:lvl4pPr>
              <a:defRPr sz="2756"/>
            </a:lvl4pPr>
            <a:lvl5pPr>
              <a:defRPr sz="2756"/>
            </a:lvl5pPr>
            <a:lvl6pPr>
              <a:defRPr sz="2756"/>
            </a:lvl6pPr>
            <a:lvl7pPr>
              <a:defRPr sz="2756"/>
            </a:lvl7pPr>
            <a:lvl8pPr>
              <a:defRPr sz="2756"/>
            </a:lvl8pPr>
            <a:lvl9pPr>
              <a:defRPr sz="275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779996"/>
            <a:ext cx="4063824" cy="7002911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54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839999"/>
            <a:ext cx="4063824" cy="293999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814168"/>
            <a:ext cx="6378744" cy="8954158"/>
          </a:xfrm>
        </p:spPr>
        <p:txBody>
          <a:bodyPr anchor="t"/>
          <a:lstStyle>
            <a:lvl1pPr marL="0" indent="0">
              <a:buNone/>
              <a:defRPr sz="4410"/>
            </a:lvl1pPr>
            <a:lvl2pPr marL="630022" indent="0">
              <a:buNone/>
              <a:defRPr sz="3858"/>
            </a:lvl2pPr>
            <a:lvl3pPr marL="1260043" indent="0">
              <a:buNone/>
              <a:defRPr sz="3307"/>
            </a:lvl3pPr>
            <a:lvl4pPr marL="1890065" indent="0">
              <a:buNone/>
              <a:defRPr sz="2756"/>
            </a:lvl4pPr>
            <a:lvl5pPr marL="2520086" indent="0">
              <a:buNone/>
              <a:defRPr sz="2756"/>
            </a:lvl5pPr>
            <a:lvl6pPr marL="3150108" indent="0">
              <a:buNone/>
              <a:defRPr sz="2756"/>
            </a:lvl6pPr>
            <a:lvl7pPr marL="3780130" indent="0">
              <a:buNone/>
              <a:defRPr sz="2756"/>
            </a:lvl7pPr>
            <a:lvl8pPr marL="4410151" indent="0">
              <a:buNone/>
              <a:defRPr sz="2756"/>
            </a:lvl8pPr>
            <a:lvl9pPr marL="5040173" indent="0">
              <a:buNone/>
              <a:defRPr sz="275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779996"/>
            <a:ext cx="4063824" cy="7002911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8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670836"/>
            <a:ext cx="10867490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3354163"/>
            <a:ext cx="10867490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11678325"/>
            <a:ext cx="283499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69E1-2F33-A245-AFBB-F4966746A5E5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11678325"/>
            <a:ext cx="42524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11678325"/>
            <a:ext cx="283499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9989A-2440-0D4F-BC90-2E3D7B1A1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5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60043" rtl="0" eaLnBrk="1" latinLnBrk="0" hangingPunct="1">
        <a:lnSpc>
          <a:spcPct val="90000"/>
        </a:lnSpc>
        <a:spcBef>
          <a:spcPct val="0"/>
        </a:spcBef>
        <a:buNone/>
        <a:defRPr sz="6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011" indent="-315011" algn="l" defTabSz="1260043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3858" kern="1200">
          <a:solidFill>
            <a:schemeClr val="tx1"/>
          </a:solidFill>
          <a:latin typeface="+mn-lt"/>
          <a:ea typeface="+mn-ea"/>
          <a:cs typeface="+mn-cs"/>
        </a:defRPr>
      </a:lvl1pPr>
      <a:lvl2pPr marL="94503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57505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3pPr>
      <a:lvl4pPr marL="2205076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835097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465119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4095140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72516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35518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30022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890065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86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150108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378013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410151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04017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2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png"/><Relationship Id="rId9" Type="http://schemas.openxmlformats.org/officeDocument/2006/relationships/image" Target="../media/image7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2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1.png"/><Relationship Id="rId7" Type="http://schemas.openxmlformats.org/officeDocument/2006/relationships/image" Target="../media/image4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1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31.jpe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tiff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jpe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8487DB-1E80-FB44-8055-28EE267D3BED}"/>
              </a:ext>
            </a:extLst>
          </p:cNvPr>
          <p:cNvSpPr/>
          <p:nvPr/>
        </p:nvSpPr>
        <p:spPr>
          <a:xfrm>
            <a:off x="9134018" y="7951503"/>
            <a:ext cx="338113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Calibri" panose="020F0502020204030204" pitchFamily="34" charset="0"/>
              </a:rPr>
              <a:t>I led  R&amp;D team </a:t>
            </a:r>
          </a:p>
          <a:p>
            <a:pPr algn="ctr"/>
            <a:r>
              <a:rPr lang="en-GB" sz="2800" dirty="0">
                <a:solidFill>
                  <a:srgbClr val="FF0000"/>
                </a:solidFill>
                <a:latin typeface="Calibri" panose="020F0502020204030204" pitchFamily="34" charset="0"/>
              </a:rPr>
              <a:t>@ King’s College London on adapting drone maintenance procedures to requirement from hospitals, &amp; rescue services.  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D121137-8995-4F42-B8B8-AFE9E12E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5" y="7951503"/>
            <a:ext cx="8845762" cy="4458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B15217-4070-5542-B454-F44F7642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353" y="276427"/>
            <a:ext cx="4516052" cy="10056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30E8E4-CDC0-2649-9A7B-49D245828077}"/>
              </a:ext>
            </a:extLst>
          </p:cNvPr>
          <p:cNvSpPr txBox="1">
            <a:spLocks/>
          </p:cNvSpPr>
          <p:nvPr/>
        </p:nvSpPr>
        <p:spPr>
          <a:xfrm>
            <a:off x="535992" y="-125414"/>
            <a:ext cx="8550425" cy="1809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60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Project Manager @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9AAA9D-B7B4-1F42-A7AC-EE0A2B20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92" y="1683943"/>
            <a:ext cx="3610831" cy="4819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6B231-3FBF-7044-AD52-64023E4AE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637" y="1951991"/>
            <a:ext cx="863725" cy="6641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B64CAA-D536-904C-9EF4-F19F0D9308CF}"/>
              </a:ext>
            </a:extLst>
          </p:cNvPr>
          <p:cNvSpPr txBox="1"/>
          <p:nvPr/>
        </p:nvSpPr>
        <p:spPr>
          <a:xfrm>
            <a:off x="-5631531" y="-459257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/229nqnlYw5E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D44722-59F9-7C4F-B20B-5C8A5D456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546" y="2222636"/>
            <a:ext cx="5566161" cy="42803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CF8C7A-31F2-BB40-A087-739B05660EFF}"/>
              </a:ext>
            </a:extLst>
          </p:cNvPr>
          <p:cNvSpPr/>
          <p:nvPr/>
        </p:nvSpPr>
        <p:spPr>
          <a:xfrm>
            <a:off x="5284109" y="1539236"/>
            <a:ext cx="9731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  <a:latin typeface="Calibri" panose="020F0502020204030204" pitchFamily="34" charset="0"/>
              </a:rPr>
              <a:t>Medical Delivery Drones </a:t>
            </a:r>
            <a:endParaRPr lang="en-GB" sz="4400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611A1D-7E47-E04E-ADE2-0C15F15C6D26}"/>
              </a:ext>
            </a:extLst>
          </p:cNvPr>
          <p:cNvSpPr/>
          <p:nvPr/>
        </p:nvSpPr>
        <p:spPr>
          <a:xfrm>
            <a:off x="238746" y="6815916"/>
            <a:ext cx="288657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</a:rPr>
              <a:t>Experiment </a:t>
            </a:r>
          </a:p>
          <a:p>
            <a:pPr algn="ctr"/>
            <a:r>
              <a:rPr lang="en-GB" sz="2800" dirty="0">
                <a:latin typeface="Calibri" panose="020F0502020204030204" pitchFamily="34" charset="0"/>
              </a:rPr>
              <a:t>Design</a:t>
            </a:r>
            <a:endParaRPr lang="en-GB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AD4E39-A8AA-EE49-8650-C10A7C003E7D}"/>
              </a:ext>
            </a:extLst>
          </p:cNvPr>
          <p:cNvSpPr/>
          <p:nvPr/>
        </p:nvSpPr>
        <p:spPr>
          <a:xfrm>
            <a:off x="3260141" y="6815915"/>
            <a:ext cx="288657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</a:rPr>
              <a:t>Project &amp; Team Management</a:t>
            </a:r>
            <a:endParaRPr lang="en-GB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121135-12DB-844A-8E3B-7C4DB1FD9A05}"/>
              </a:ext>
            </a:extLst>
          </p:cNvPr>
          <p:cNvSpPr/>
          <p:nvPr/>
        </p:nvSpPr>
        <p:spPr>
          <a:xfrm>
            <a:off x="6237440" y="6815915"/>
            <a:ext cx="28716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</a:rPr>
              <a:t>Data </a:t>
            </a:r>
          </a:p>
          <a:p>
            <a:pPr algn="ctr"/>
            <a:r>
              <a:rPr lang="en-GB" sz="2800" dirty="0">
                <a:latin typeface="Calibri" panose="020F0502020204030204" pitchFamily="34" charset="0"/>
              </a:rPr>
              <a:t>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6BDC13-7852-5D42-942A-884B8C5BC753}"/>
              </a:ext>
            </a:extLst>
          </p:cNvPr>
          <p:cNvSpPr/>
          <p:nvPr/>
        </p:nvSpPr>
        <p:spPr>
          <a:xfrm>
            <a:off x="9591230" y="7004737"/>
            <a:ext cx="26309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1" dirty="0">
                <a:latin typeface="Calibri" panose="020F0502020204030204" pitchFamily="34" charset="0"/>
              </a:rPr>
              <a:t>MY WORK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97242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55F4D40D-7B2A-6F4D-A4D0-7F5D5060CB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8275" y="412636"/>
            <a:ext cx="4248125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24;gd486b2c66b_0_415">
            <a:extLst>
              <a:ext uri="{FF2B5EF4-FFF2-40B4-BE49-F238E27FC236}">
                <a16:creationId xmlns:a16="http://schemas.microsoft.com/office/drawing/2014/main" id="{8AFB479C-A201-B742-BAA4-25A90F234DAD}"/>
              </a:ext>
            </a:extLst>
          </p:cNvPr>
          <p:cNvSpPr txBox="1"/>
          <p:nvPr/>
        </p:nvSpPr>
        <p:spPr>
          <a:xfrm>
            <a:off x="239342" y="1073236"/>
            <a:ext cx="4923213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2800" dirty="0"/>
          </a:p>
        </p:txBody>
      </p:sp>
      <p:pic>
        <p:nvPicPr>
          <p:cNvPr id="60" name="Picture 59" descr="Timeline&#10;&#10;Description automatically generated">
            <a:extLst>
              <a:ext uri="{FF2B5EF4-FFF2-40B4-BE49-F238E27FC236}">
                <a16:creationId xmlns:a16="http://schemas.microsoft.com/office/drawing/2014/main" id="{2B85018C-03FD-3449-8DE3-49F3463E9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75" y="6166156"/>
            <a:ext cx="12278787" cy="6205277"/>
          </a:xfrm>
          <a:prstGeom prst="rect">
            <a:avLst/>
          </a:prstGeom>
        </p:spPr>
      </p:pic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9E3CBAB3-66D1-434F-B395-056C4D7D4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266" y="412756"/>
            <a:ext cx="7786380" cy="515308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20B4F30-0824-704A-A9E1-C2E47B72DB10}"/>
              </a:ext>
            </a:extLst>
          </p:cNvPr>
          <p:cNvGrpSpPr/>
          <p:nvPr/>
        </p:nvGrpSpPr>
        <p:grpSpPr>
          <a:xfrm>
            <a:off x="7730898" y="6166156"/>
            <a:ext cx="3879674" cy="966757"/>
            <a:chOff x="5794356" y="1149685"/>
            <a:chExt cx="2927840" cy="8422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9065E66-F10D-A944-8D6F-434E23024A89}"/>
                </a:ext>
              </a:extLst>
            </p:cNvPr>
            <p:cNvSpPr/>
            <p:nvPr/>
          </p:nvSpPr>
          <p:spPr>
            <a:xfrm>
              <a:off x="5797041" y="1337935"/>
              <a:ext cx="2877950" cy="6539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90674058-2500-8049-A1D9-7FE3227FC0E3}"/>
                </a:ext>
              </a:extLst>
            </p:cNvPr>
            <p:cNvSpPr txBox="1">
              <a:spLocks/>
            </p:cNvSpPr>
            <p:nvPr/>
          </p:nvSpPr>
          <p:spPr>
            <a:xfrm>
              <a:off x="5794356" y="1149685"/>
              <a:ext cx="2927840" cy="73718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b="1" dirty="0"/>
                <a:t>Visualize Trends &amp; Examples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71616736-5DA4-7E4B-9569-4A57B903FD2B}"/>
              </a:ext>
            </a:extLst>
          </p:cNvPr>
          <p:cNvSpPr/>
          <p:nvPr/>
        </p:nvSpPr>
        <p:spPr>
          <a:xfrm>
            <a:off x="3440567" y="6373565"/>
            <a:ext cx="3813565" cy="7506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8F1BFD-5847-644F-BD23-99406D259BF7}"/>
              </a:ext>
            </a:extLst>
          </p:cNvPr>
          <p:cNvSpPr/>
          <p:nvPr/>
        </p:nvSpPr>
        <p:spPr>
          <a:xfrm>
            <a:off x="362150" y="2989299"/>
            <a:ext cx="3813565" cy="7506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DD9DECD-56B9-824B-9A9B-C1770FC51907}"/>
              </a:ext>
            </a:extLst>
          </p:cNvPr>
          <p:cNvSpPr txBox="1">
            <a:spLocks/>
          </p:cNvSpPr>
          <p:nvPr/>
        </p:nvSpPr>
        <p:spPr>
          <a:xfrm>
            <a:off x="3458103" y="6480944"/>
            <a:ext cx="4455016" cy="513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Medical Images classification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7BC7553B-7918-234C-8179-907FC12FC49F}"/>
              </a:ext>
            </a:extLst>
          </p:cNvPr>
          <p:cNvSpPr txBox="1">
            <a:spLocks/>
          </p:cNvSpPr>
          <p:nvPr/>
        </p:nvSpPr>
        <p:spPr>
          <a:xfrm>
            <a:off x="379686" y="3107754"/>
            <a:ext cx="4455016" cy="513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Easy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71248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3;gd486b2c66b_0_376">
            <a:extLst>
              <a:ext uri="{FF2B5EF4-FFF2-40B4-BE49-F238E27FC236}">
                <a16:creationId xmlns:a16="http://schemas.microsoft.com/office/drawing/2014/main" id="{73DB673B-9B29-1E46-BDE1-9CA786716A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578" y="9968391"/>
            <a:ext cx="11298491" cy="249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1AB275E-17EB-734D-AC43-680C858F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09" y="818845"/>
            <a:ext cx="8991824" cy="8811538"/>
          </a:xfrm>
          <a:prstGeom prst="rect">
            <a:avLst/>
          </a:prstGeom>
        </p:spPr>
      </p:pic>
      <p:pic>
        <p:nvPicPr>
          <p:cNvPr id="6" name="Google Shape;595;gd486b2c66b_0_376">
            <a:extLst>
              <a:ext uri="{FF2B5EF4-FFF2-40B4-BE49-F238E27FC236}">
                <a16:creationId xmlns:a16="http://schemas.microsoft.com/office/drawing/2014/main" id="{02ADDA7A-E92D-D046-99E6-6A99740572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7" y="3820062"/>
            <a:ext cx="2709917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55F4D40D-7B2A-6F4D-A4D0-7F5D5060CB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8275" y="412636"/>
            <a:ext cx="4248125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24;gd486b2c66b_0_415">
            <a:extLst>
              <a:ext uri="{FF2B5EF4-FFF2-40B4-BE49-F238E27FC236}">
                <a16:creationId xmlns:a16="http://schemas.microsoft.com/office/drawing/2014/main" id="{8AFB479C-A201-B742-BAA4-25A90F234DAD}"/>
              </a:ext>
            </a:extLst>
          </p:cNvPr>
          <p:cNvSpPr txBox="1"/>
          <p:nvPr/>
        </p:nvSpPr>
        <p:spPr>
          <a:xfrm>
            <a:off x="239342" y="1073236"/>
            <a:ext cx="4923213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2800" dirty="0"/>
          </a:p>
        </p:txBody>
      </p:sp>
      <p:pic>
        <p:nvPicPr>
          <p:cNvPr id="12" name="Google Shape;561;gd0724d1bc8_0_204">
            <a:extLst>
              <a:ext uri="{FF2B5EF4-FFF2-40B4-BE49-F238E27FC236}">
                <a16:creationId xmlns:a16="http://schemas.microsoft.com/office/drawing/2014/main" id="{A40A3935-473F-054F-B73E-77B7BB31204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126" y="6068926"/>
            <a:ext cx="2710200" cy="180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62;gd0724d1bc8_0_204">
            <a:extLst>
              <a:ext uri="{FF2B5EF4-FFF2-40B4-BE49-F238E27FC236}">
                <a16:creationId xmlns:a16="http://schemas.microsoft.com/office/drawing/2014/main" id="{813708FB-1CA6-0940-A897-DD1173724D6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382" y="7866006"/>
            <a:ext cx="2710200" cy="1611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826DDD-8A20-A744-87F7-B88B0C16EAA4}"/>
              </a:ext>
            </a:extLst>
          </p:cNvPr>
          <p:cNvCxnSpPr>
            <a:cxnSpLocks/>
          </p:cNvCxnSpPr>
          <p:nvPr/>
        </p:nvCxnSpPr>
        <p:spPr>
          <a:xfrm>
            <a:off x="3295582" y="6068926"/>
            <a:ext cx="1049499" cy="21472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AB05C0-3C97-FB46-BA22-2C9FDA1E997E}"/>
              </a:ext>
            </a:extLst>
          </p:cNvPr>
          <p:cNvCxnSpPr>
            <a:cxnSpLocks/>
          </p:cNvCxnSpPr>
          <p:nvPr/>
        </p:nvCxnSpPr>
        <p:spPr>
          <a:xfrm flipH="1">
            <a:off x="3295583" y="8601509"/>
            <a:ext cx="1049498" cy="8763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8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51A3FEB-DB6F-E546-8D74-882A72EE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4" y="796086"/>
            <a:ext cx="8740332" cy="8703391"/>
          </a:xfrm>
          <a:prstGeom prst="rect">
            <a:avLst/>
          </a:prstGeom>
        </p:spPr>
      </p:pic>
      <p:pic>
        <p:nvPicPr>
          <p:cNvPr id="10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55F4D40D-7B2A-6F4D-A4D0-7F5D5060CB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75" y="412636"/>
            <a:ext cx="4248125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24;gd486b2c66b_0_415">
            <a:extLst>
              <a:ext uri="{FF2B5EF4-FFF2-40B4-BE49-F238E27FC236}">
                <a16:creationId xmlns:a16="http://schemas.microsoft.com/office/drawing/2014/main" id="{8AFB479C-A201-B742-BAA4-25A90F234DAD}"/>
              </a:ext>
            </a:extLst>
          </p:cNvPr>
          <p:cNvSpPr txBox="1"/>
          <p:nvPr/>
        </p:nvSpPr>
        <p:spPr>
          <a:xfrm>
            <a:off x="239342" y="1073236"/>
            <a:ext cx="4923213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28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826DDD-8A20-A744-87F7-B88B0C16EAA4}"/>
              </a:ext>
            </a:extLst>
          </p:cNvPr>
          <p:cNvCxnSpPr>
            <a:cxnSpLocks/>
          </p:cNvCxnSpPr>
          <p:nvPr/>
        </p:nvCxnSpPr>
        <p:spPr>
          <a:xfrm>
            <a:off x="3295582" y="6068926"/>
            <a:ext cx="1049499" cy="21472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AB05C0-3C97-FB46-BA22-2C9FDA1E997E}"/>
              </a:ext>
            </a:extLst>
          </p:cNvPr>
          <p:cNvCxnSpPr>
            <a:cxnSpLocks/>
          </p:cNvCxnSpPr>
          <p:nvPr/>
        </p:nvCxnSpPr>
        <p:spPr>
          <a:xfrm flipH="1">
            <a:off x="3295583" y="8601509"/>
            <a:ext cx="1049498" cy="8763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86B151D-BC2E-FD4C-B0A8-64924BC27224}"/>
              </a:ext>
            </a:extLst>
          </p:cNvPr>
          <p:cNvGrpSpPr/>
          <p:nvPr/>
        </p:nvGrpSpPr>
        <p:grpSpPr>
          <a:xfrm>
            <a:off x="1304521" y="6068926"/>
            <a:ext cx="1983271" cy="3430551"/>
            <a:chOff x="196254" y="5949008"/>
            <a:chExt cx="2883483" cy="5305006"/>
          </a:xfrm>
        </p:grpSpPr>
        <p:pic>
          <p:nvPicPr>
            <p:cNvPr id="16" name="Google Shape;559;gd0724d1bc8_0_204">
              <a:extLst>
                <a:ext uri="{FF2B5EF4-FFF2-40B4-BE49-F238E27FC236}">
                  <a16:creationId xmlns:a16="http://schemas.microsoft.com/office/drawing/2014/main" id="{67F9080C-D91F-6341-86A4-9CF736B9411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254" y="5949008"/>
              <a:ext cx="2880000" cy="2619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60;gd0724d1bc8_0_204">
              <a:extLst>
                <a:ext uri="{FF2B5EF4-FFF2-40B4-BE49-F238E27FC236}">
                  <a16:creationId xmlns:a16="http://schemas.microsoft.com/office/drawing/2014/main" id="{2E6B9D97-A3D8-6A4A-9C94-DD0FD87AB51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9737" y="8568113"/>
              <a:ext cx="2880000" cy="2685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530;gd486b2c66b_0_343">
            <a:extLst>
              <a:ext uri="{FF2B5EF4-FFF2-40B4-BE49-F238E27FC236}">
                <a16:creationId xmlns:a16="http://schemas.microsoft.com/office/drawing/2014/main" id="{049B490F-B71A-F641-B660-ECA887E4DB3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0331" y="9863256"/>
            <a:ext cx="3858840" cy="216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1;gd486b2c66b_0_343" descr="Chart, scatter chart&#10;&#10;Description automatically generated">
            <a:extLst>
              <a:ext uri="{FF2B5EF4-FFF2-40B4-BE49-F238E27FC236}">
                <a16:creationId xmlns:a16="http://schemas.microsoft.com/office/drawing/2014/main" id="{01E5C509-3E2E-4647-9957-6003EE9C144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06748" y="9697202"/>
            <a:ext cx="4547008" cy="290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Timeline&#10;&#10;Description automatically generated">
            <a:extLst>
              <a:ext uri="{FF2B5EF4-FFF2-40B4-BE49-F238E27FC236}">
                <a16:creationId xmlns:a16="http://schemas.microsoft.com/office/drawing/2014/main" id="{23C37F8C-867D-C84E-8490-9C6E5D009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42" y="2946832"/>
            <a:ext cx="4088711" cy="27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9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530;gd486b2c66b_0_343">
            <a:extLst>
              <a:ext uri="{FF2B5EF4-FFF2-40B4-BE49-F238E27FC236}">
                <a16:creationId xmlns:a16="http://schemas.microsoft.com/office/drawing/2014/main" id="{049B490F-B71A-F641-B660-ECA887E4DB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7042" y="8930805"/>
            <a:ext cx="4975357" cy="290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1;gd486b2c66b_0_343" descr="Chart, scatter chart&#10;&#10;Description automatically generated">
            <a:extLst>
              <a:ext uri="{FF2B5EF4-FFF2-40B4-BE49-F238E27FC236}">
                <a16:creationId xmlns:a16="http://schemas.microsoft.com/office/drawing/2014/main" id="{01E5C509-3E2E-4647-9957-6003EE9C14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327" y="8776833"/>
            <a:ext cx="5254715" cy="3057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69EC453C-9145-BF43-9EC6-7077E0522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" b="4"/>
          <a:stretch/>
        </p:blipFill>
        <p:spPr>
          <a:xfrm>
            <a:off x="176242" y="232960"/>
            <a:ext cx="6675702" cy="1579798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0FB4C8-EDC3-F940-B037-885A6BEC2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22" y="3185691"/>
            <a:ext cx="11962544" cy="4847646"/>
          </a:xfrm>
          <a:prstGeom prst="rect">
            <a:avLst/>
          </a:prstGeom>
        </p:spPr>
      </p:pic>
      <p:sp>
        <p:nvSpPr>
          <p:cNvPr id="14" name="Notched Right Arrow 13">
            <a:extLst>
              <a:ext uri="{FF2B5EF4-FFF2-40B4-BE49-F238E27FC236}">
                <a16:creationId xmlns:a16="http://schemas.microsoft.com/office/drawing/2014/main" id="{15F30E1F-34FB-2849-823E-0DC1E056F1C9}"/>
              </a:ext>
            </a:extLst>
          </p:cNvPr>
          <p:cNvSpPr/>
          <p:nvPr/>
        </p:nvSpPr>
        <p:spPr>
          <a:xfrm rot="16200000" flipV="1">
            <a:off x="4114716" y="8544053"/>
            <a:ext cx="651449" cy="473991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EA55E0-8999-5E40-9714-3E905296B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81" y="8654826"/>
            <a:ext cx="3298492" cy="3298492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EB48450-819B-524D-BFC1-27DD1D1B716B}"/>
              </a:ext>
            </a:extLst>
          </p:cNvPr>
          <p:cNvSpPr txBox="1">
            <a:spLocks/>
          </p:cNvSpPr>
          <p:nvPr/>
        </p:nvSpPr>
        <p:spPr>
          <a:xfrm>
            <a:off x="5316174" y="11724932"/>
            <a:ext cx="4286810" cy="463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PRODUCT IDEA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F48B67-CB68-314E-9C81-1D5FD90C6181}"/>
              </a:ext>
            </a:extLst>
          </p:cNvPr>
          <p:cNvSpPr/>
          <p:nvPr/>
        </p:nvSpPr>
        <p:spPr>
          <a:xfrm>
            <a:off x="581140" y="1900304"/>
            <a:ext cx="724461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latin typeface="Franklin Gothic Book" panose="020B0503020102020204" pitchFamily="34" charset="0"/>
              </a:rPr>
              <a:t>App for Skin Cancer Detection </a:t>
            </a:r>
          </a:p>
          <a:p>
            <a:pPr>
              <a:lnSpc>
                <a:spcPct val="100000"/>
              </a:lnSpc>
            </a:pPr>
            <a:r>
              <a:rPr lang="en-US" sz="4400" b="1" dirty="0">
                <a:latin typeface="Franklin Gothic Book" panose="020B0503020102020204" pitchFamily="34" charset="0"/>
              </a:rPr>
              <a:t>with low-cost devices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404D4A-B4B2-944E-A468-A8CE0923FF1B}"/>
              </a:ext>
            </a:extLst>
          </p:cNvPr>
          <p:cNvSpPr/>
          <p:nvPr/>
        </p:nvSpPr>
        <p:spPr>
          <a:xfrm>
            <a:off x="3761656" y="8654826"/>
            <a:ext cx="518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Franklin Gothic Book" panose="020B0503020102020204" pitchFamily="34" charset="0"/>
              </a:rPr>
              <a:t>App for Skin Cancer Detection with low-cost devices</a:t>
            </a:r>
          </a:p>
        </p:txBody>
      </p:sp>
    </p:spTree>
    <p:extLst>
      <p:ext uri="{BB962C8B-B14F-4D97-AF65-F5344CB8AC3E}">
        <p14:creationId xmlns:p14="http://schemas.microsoft.com/office/powerpoint/2010/main" val="405606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80B3A3-4548-944C-89CB-AA234EE4C84B}"/>
              </a:ext>
            </a:extLst>
          </p:cNvPr>
          <p:cNvGrpSpPr/>
          <p:nvPr/>
        </p:nvGrpSpPr>
        <p:grpSpPr>
          <a:xfrm>
            <a:off x="192285" y="92268"/>
            <a:ext cx="12745653" cy="12002731"/>
            <a:chOff x="192285" y="92268"/>
            <a:chExt cx="12745653" cy="12002731"/>
          </a:xfrm>
        </p:grpSpPr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EE9711B1-EE15-3E4C-8F21-025DE40EC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042" y="1027773"/>
              <a:ext cx="6897189" cy="6897189"/>
            </a:xfrm>
            <a:prstGeom prst="rect">
              <a:avLst/>
            </a:prstGeom>
          </p:spPr>
        </p:pic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9EC453C-9145-BF43-9EC6-7077E0522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" b="4"/>
            <a:stretch/>
          </p:blipFill>
          <p:spPr>
            <a:xfrm>
              <a:off x="192285" y="200876"/>
              <a:ext cx="5133474" cy="1214831"/>
            </a:xfrm>
            <a:prstGeom prst="round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0FB4C8-EDC3-F940-B037-885A6BEC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161" y="7156125"/>
              <a:ext cx="12187665" cy="4938874"/>
            </a:xfrm>
            <a:prstGeom prst="rect">
              <a:avLst/>
            </a:prstGeom>
          </p:spPr>
        </p:pic>
        <p:pic>
          <p:nvPicPr>
            <p:cNvPr id="15" name="Google Shape;531;gd486b2c66b_0_343" descr="Chart, scatter chart&#10;&#10;Description automatically generated">
              <a:extLst>
                <a:ext uri="{FF2B5EF4-FFF2-40B4-BE49-F238E27FC236}">
                  <a16:creationId xmlns:a16="http://schemas.microsoft.com/office/drawing/2014/main" id="{9021E886-988E-2648-9528-14EF76456DF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71724" y="2205088"/>
              <a:ext cx="3727647" cy="2177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530;gd486b2c66b_0_343">
              <a:extLst>
                <a:ext uri="{FF2B5EF4-FFF2-40B4-BE49-F238E27FC236}">
                  <a16:creationId xmlns:a16="http://schemas.microsoft.com/office/drawing/2014/main" id="{CBD05648-6A96-6042-844B-BF32939417B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81766" y="4594973"/>
              <a:ext cx="3947771" cy="2297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C207C5-F58E-644D-A085-656AA6218B83}"/>
                </a:ext>
              </a:extLst>
            </p:cNvPr>
            <p:cNvSpPr/>
            <p:nvPr/>
          </p:nvSpPr>
          <p:spPr>
            <a:xfrm>
              <a:off x="5518044" y="92268"/>
              <a:ext cx="74198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000" b="1" dirty="0">
                  <a:latin typeface="Franklin Gothic Book" panose="020B0503020102020204" pitchFamily="34" charset="0"/>
                </a:rPr>
                <a:t>App for Skin Cancer Detection </a:t>
              </a:r>
            </a:p>
            <a:p>
              <a:pPr>
                <a:lnSpc>
                  <a:spcPct val="100000"/>
                </a:lnSpc>
              </a:pPr>
              <a:r>
                <a:rPr lang="en-US" sz="4000" b="1" dirty="0">
                  <a:latin typeface="Franklin Gothic Book" panose="020B0503020102020204" pitchFamily="34" charset="0"/>
                </a:rPr>
                <a:t>with low-cost devices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41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B7986A-F546-5243-8578-79DD4D742EED}"/>
              </a:ext>
            </a:extLst>
          </p:cNvPr>
          <p:cNvSpPr/>
          <p:nvPr/>
        </p:nvSpPr>
        <p:spPr>
          <a:xfrm>
            <a:off x="8581378" y="4309084"/>
            <a:ext cx="38239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rPr>
              <a:t>Some countries, use different algorithms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2C23E3-2875-1B47-AB29-6B4D6FCB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40" y="6979399"/>
            <a:ext cx="8418317" cy="558598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579AF43-3F9D-284E-B6D3-56F890BD3AF5}"/>
              </a:ext>
            </a:extLst>
          </p:cNvPr>
          <p:cNvGrpSpPr/>
          <p:nvPr/>
        </p:nvGrpSpPr>
        <p:grpSpPr>
          <a:xfrm>
            <a:off x="8206280" y="508893"/>
            <a:ext cx="4051897" cy="3744630"/>
            <a:chOff x="8802987" y="2506018"/>
            <a:chExt cx="2992085" cy="2783681"/>
          </a:xfrm>
        </p:grpSpPr>
        <p:pic>
          <p:nvPicPr>
            <p:cNvPr id="31" name="Picture 30" descr="Map&#10;&#10;Description automatically generated">
              <a:extLst>
                <a:ext uri="{FF2B5EF4-FFF2-40B4-BE49-F238E27FC236}">
                  <a16:creationId xmlns:a16="http://schemas.microsoft.com/office/drawing/2014/main" id="{EECAEB3B-1A83-8F4D-B484-7A12B524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3000"/>
            </a:blip>
            <a:stretch>
              <a:fillRect/>
            </a:stretch>
          </p:blipFill>
          <p:spPr>
            <a:xfrm>
              <a:off x="8802987" y="2506018"/>
              <a:ext cx="2992085" cy="2783681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F7A982-DD4A-7E43-AEA0-C3E3A23EAD5B}"/>
                </a:ext>
              </a:extLst>
            </p:cNvPr>
            <p:cNvSpPr/>
            <p:nvPr/>
          </p:nvSpPr>
          <p:spPr>
            <a:xfrm>
              <a:off x="10150068" y="4330983"/>
              <a:ext cx="845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Franklin Gothic Book" panose="020B0503020102020204" pitchFamily="34" charset="0"/>
                </a:rPr>
                <a:t>France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7AD411-274E-AC4F-A1C3-17DE9D5D86DB}"/>
                </a:ext>
              </a:extLst>
            </p:cNvPr>
            <p:cNvSpPr/>
            <p:nvPr/>
          </p:nvSpPr>
          <p:spPr>
            <a:xfrm>
              <a:off x="10299029" y="3142762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Franklin Gothic Book" panose="020B0503020102020204" pitchFamily="34" charset="0"/>
                </a:rPr>
                <a:t>UK</a:t>
              </a:r>
              <a:endParaRPr lang="en-US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44543C-D515-7942-BE72-62B1BDBE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158" y="7544584"/>
            <a:ext cx="2839254" cy="129983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DD0FB61-C7F4-AC48-B346-EB9E01528059}"/>
              </a:ext>
            </a:extLst>
          </p:cNvPr>
          <p:cNvSpPr/>
          <p:nvPr/>
        </p:nvSpPr>
        <p:spPr>
          <a:xfrm>
            <a:off x="8870384" y="8924821"/>
            <a:ext cx="3632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Heathier in France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093356-FDCD-D04E-92AA-431C524B07ED}"/>
              </a:ext>
            </a:extLst>
          </p:cNvPr>
          <p:cNvSpPr/>
          <p:nvPr/>
        </p:nvSpPr>
        <p:spPr>
          <a:xfrm>
            <a:off x="281909" y="5263794"/>
            <a:ext cx="860035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rPr>
              <a:t>Analysis of 330.000 food products 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It reveled that products with different Nutri-scores belong to specific product groups that are consistently showed as more or less heathy in UK or France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A5B9251-5F7A-7843-87D7-B9272FF2D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085" y="9636136"/>
            <a:ext cx="1673627" cy="176533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5E6AA6F-0137-1B46-B976-39B6FAE41329}"/>
              </a:ext>
            </a:extLst>
          </p:cNvPr>
          <p:cNvSpPr/>
          <p:nvPr/>
        </p:nvSpPr>
        <p:spPr>
          <a:xfrm>
            <a:off x="9308206" y="11401470"/>
            <a:ext cx="273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Heathier in UK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889341-4217-F945-8598-01A19BC6E4C0}"/>
              </a:ext>
            </a:extLst>
          </p:cNvPr>
          <p:cNvSpPr/>
          <p:nvPr/>
        </p:nvSpPr>
        <p:spPr>
          <a:xfrm>
            <a:off x="9466232" y="6721245"/>
            <a:ext cx="23521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rPr>
              <a:t>Labelled as: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76AC6E-8CEF-E642-A5D2-E6F8A13128A5}"/>
              </a:ext>
            </a:extLst>
          </p:cNvPr>
          <p:cNvSpPr/>
          <p:nvPr/>
        </p:nvSpPr>
        <p:spPr>
          <a:xfrm>
            <a:off x="231095" y="416558"/>
            <a:ext cx="9077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Can You Trust to Food Labels ? 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DCED01D-77A5-EE41-BE70-5630CB5C7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58" y="3285310"/>
            <a:ext cx="2192464" cy="1366430"/>
          </a:xfrm>
          <a:prstGeom prst="rect">
            <a:avLst/>
          </a:prstGeom>
        </p:spPr>
      </p:pic>
      <p:pic>
        <p:nvPicPr>
          <p:cNvPr id="18" name="Picture 1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A2900C9-A21A-1443-BEDE-91A3514BF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186" y="1986401"/>
            <a:ext cx="1752202" cy="9812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7B4386-44DE-0D47-ACD1-FCF106AE8F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849" y="1733877"/>
            <a:ext cx="1451854" cy="1601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3B6B8B-9888-7D4C-B6C7-B42E406C3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356" y="3275727"/>
            <a:ext cx="1752202" cy="13311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CBAE87-545C-D247-8315-963DB8E271D4}"/>
              </a:ext>
            </a:extLst>
          </p:cNvPr>
          <p:cNvSpPr/>
          <p:nvPr/>
        </p:nvSpPr>
        <p:spPr>
          <a:xfrm>
            <a:off x="4334477" y="1879276"/>
            <a:ext cx="4571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rPr>
              <a:t>Nutri-Score Informs you how healthy is your food</a:t>
            </a:r>
          </a:p>
        </p:txBody>
      </p:sp>
    </p:spTree>
    <p:extLst>
      <p:ext uri="{BB962C8B-B14F-4D97-AF65-F5344CB8AC3E}">
        <p14:creationId xmlns:p14="http://schemas.microsoft.com/office/powerpoint/2010/main" val="424588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3;gd486b2c66b_0_376">
            <a:extLst>
              <a:ext uri="{FF2B5EF4-FFF2-40B4-BE49-F238E27FC236}">
                <a16:creationId xmlns:a16="http://schemas.microsoft.com/office/drawing/2014/main" id="{73DB673B-9B29-1E46-BDE1-9CA786716A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578" y="9968391"/>
            <a:ext cx="11298491" cy="249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1AB275E-17EB-734D-AC43-680C858F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09" y="818845"/>
            <a:ext cx="8991824" cy="8811538"/>
          </a:xfrm>
          <a:prstGeom prst="rect">
            <a:avLst/>
          </a:prstGeom>
        </p:spPr>
      </p:pic>
      <p:pic>
        <p:nvPicPr>
          <p:cNvPr id="6" name="Google Shape;595;gd486b2c66b_0_376">
            <a:extLst>
              <a:ext uri="{FF2B5EF4-FFF2-40B4-BE49-F238E27FC236}">
                <a16:creationId xmlns:a16="http://schemas.microsoft.com/office/drawing/2014/main" id="{02ADDA7A-E92D-D046-99E6-6A99740572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7" y="3820062"/>
            <a:ext cx="2709917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61;gd0724d1bc8_0_204">
            <a:extLst>
              <a:ext uri="{FF2B5EF4-FFF2-40B4-BE49-F238E27FC236}">
                <a16:creationId xmlns:a16="http://schemas.microsoft.com/office/drawing/2014/main" id="{A40A3935-473F-054F-B73E-77B7BB3120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26" y="6068926"/>
            <a:ext cx="2710200" cy="180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62;gd0724d1bc8_0_204">
            <a:extLst>
              <a:ext uri="{FF2B5EF4-FFF2-40B4-BE49-F238E27FC236}">
                <a16:creationId xmlns:a16="http://schemas.microsoft.com/office/drawing/2014/main" id="{813708FB-1CA6-0940-A897-DD1173724D6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382" y="7866006"/>
            <a:ext cx="2710200" cy="1611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826DDD-8A20-A744-87F7-B88B0C16EAA4}"/>
              </a:ext>
            </a:extLst>
          </p:cNvPr>
          <p:cNvCxnSpPr>
            <a:cxnSpLocks/>
          </p:cNvCxnSpPr>
          <p:nvPr/>
        </p:nvCxnSpPr>
        <p:spPr>
          <a:xfrm>
            <a:off x="3295582" y="6068926"/>
            <a:ext cx="1049499" cy="21472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AB05C0-3C97-FB46-BA22-2C9FDA1E997E}"/>
              </a:ext>
            </a:extLst>
          </p:cNvPr>
          <p:cNvCxnSpPr>
            <a:cxnSpLocks/>
          </p:cNvCxnSpPr>
          <p:nvPr/>
        </p:nvCxnSpPr>
        <p:spPr>
          <a:xfrm flipH="1">
            <a:off x="3295583" y="8601509"/>
            <a:ext cx="1049498" cy="8763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2AF6B3-0B55-9544-8CB2-0199F177D495}"/>
              </a:ext>
            </a:extLst>
          </p:cNvPr>
          <p:cNvSpPr/>
          <p:nvPr/>
        </p:nvSpPr>
        <p:spPr>
          <a:xfrm>
            <a:off x="107525" y="-172998"/>
            <a:ext cx="9077112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0" b="1" dirty="0">
                <a:latin typeface="Franklin Gothic Book" panose="020B0503020102020204" pitchFamily="34" charset="0"/>
              </a:rPr>
              <a:t>Vehicle</a:t>
            </a:r>
            <a:r>
              <a:rPr lang="en-US" sz="8000" b="1" dirty="0">
                <a:latin typeface="Franklin Gothic Book" panose="020B05030201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5400" b="1" dirty="0">
                <a:latin typeface="Franklin Gothic Book" panose="020B0503020102020204" pitchFamily="34" charset="0"/>
              </a:rPr>
              <a:t>classification</a:t>
            </a:r>
          </a:p>
        </p:txBody>
      </p:sp>
      <p:pic>
        <p:nvPicPr>
          <p:cNvPr id="16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E7FDCF29-AA73-344F-95A2-CE3A43BAB6D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0639" y="2558315"/>
            <a:ext cx="2709918" cy="94155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4A5257-553A-0248-A1D3-57AA69F45D58}"/>
              </a:ext>
            </a:extLst>
          </p:cNvPr>
          <p:cNvSpPr/>
          <p:nvPr/>
        </p:nvSpPr>
        <p:spPr>
          <a:xfrm>
            <a:off x="160417" y="2384917"/>
            <a:ext cx="13002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Franklin Gothic Book" panose="020B0503020102020204" pitchFamily="34" charset="0"/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2996515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AE06AEFC-93CD-A841-9704-72C6A6C3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25" y="2467429"/>
            <a:ext cx="4310387" cy="2619035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55A04948-9FBA-5E43-B26A-F3D9D6A2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527776">
            <a:off x="-4987834" y="5134170"/>
            <a:ext cx="12576579" cy="11984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530BB1-A24F-9449-BEBC-0E8D7BC21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408" y="260977"/>
            <a:ext cx="5576132" cy="72025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0062F26-CE82-4249-9BAD-684B8A82C1A0}"/>
              </a:ext>
            </a:extLst>
          </p:cNvPr>
          <p:cNvGrpSpPr/>
          <p:nvPr/>
        </p:nvGrpSpPr>
        <p:grpSpPr>
          <a:xfrm rot="20328686">
            <a:off x="-2991893" y="9778809"/>
            <a:ext cx="6456814" cy="5554370"/>
            <a:chOff x="-2511696" y="9292104"/>
            <a:chExt cx="5867767" cy="503985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5E6EA80-96D9-DC48-AF92-321D4620C1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527" y="9292104"/>
              <a:ext cx="2678544" cy="26785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EFD25E71-B2D9-1D42-A980-CD862A383A5B}"/>
                </a:ext>
              </a:extLst>
            </p:cNvPr>
            <p:cNvSpPr/>
            <p:nvPr/>
          </p:nvSpPr>
          <p:spPr>
            <a:xfrm rot="2792797">
              <a:off x="-1613553" y="10711956"/>
              <a:ext cx="2721862" cy="451814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CDC8014-9CCC-BC4D-95EC-987C50B5B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709" y="4016299"/>
            <a:ext cx="5337569" cy="6894362"/>
          </a:xfrm>
          <a:prstGeom prst="rect">
            <a:avLst/>
          </a:prstGeom>
        </p:spPr>
      </p:pic>
      <p:pic>
        <p:nvPicPr>
          <p:cNvPr id="21" name="Picture 20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51DCF177-AB2B-1743-8B6B-31BF6555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9994" y="8329043"/>
            <a:ext cx="6400800" cy="82677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AF748F-446A-F84F-8590-E63AB0310BB1}"/>
              </a:ext>
            </a:extLst>
          </p:cNvPr>
          <p:cNvSpPr/>
          <p:nvPr/>
        </p:nvSpPr>
        <p:spPr>
          <a:xfrm>
            <a:off x="135906" y="12416"/>
            <a:ext cx="131336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latin typeface="Franklin Gothic Book" panose="020B0503020102020204" pitchFamily="34" charset="0"/>
              </a:rPr>
              <a:t>Production of new </a:t>
            </a:r>
          </a:p>
          <a:p>
            <a:pPr>
              <a:lnSpc>
                <a:spcPct val="100000"/>
              </a:lnSpc>
            </a:pPr>
            <a:r>
              <a:rPr lang="en-US" sz="6000" b="1" dirty="0">
                <a:latin typeface="Franklin Gothic Book" panose="020B0503020102020204" pitchFamily="34" charset="0"/>
              </a:rPr>
              <a:t>Strains Biofertilizer</a:t>
            </a:r>
          </a:p>
          <a:p>
            <a:pPr>
              <a:lnSpc>
                <a:spcPct val="100000"/>
              </a:lnSpc>
            </a:pPr>
            <a:r>
              <a:rPr lang="en-US" sz="6000" b="1" dirty="0">
                <a:latin typeface="Franklin Gothic Book" panose="020B0503020102020204" pitchFamily="34" charset="0"/>
              </a:rPr>
              <a:t>Fungi</a:t>
            </a:r>
            <a:endParaRPr lang="en-US" sz="2800" b="1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12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62756BD-55FD-E046-A868-8EC50BB55D41}"/>
              </a:ext>
            </a:extLst>
          </p:cNvPr>
          <p:cNvGrpSpPr>
            <a:grpSpLocks noChangeAspect="1"/>
          </p:cNvGrpSpPr>
          <p:nvPr/>
        </p:nvGrpSpPr>
        <p:grpSpPr>
          <a:xfrm>
            <a:off x="684163" y="550548"/>
            <a:ext cx="11667914" cy="11847040"/>
            <a:chOff x="-8192639" y="-6286500"/>
            <a:chExt cx="21379111" cy="21707324"/>
          </a:xfrm>
        </p:grpSpPr>
        <p:pic>
          <p:nvPicPr>
            <p:cNvPr id="5" name="Picture 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157632D-0033-2D48-8E9D-D8BD6236A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192639" y="-6286500"/>
              <a:ext cx="12573000" cy="12573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715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9BDD499-2618-5642-8338-28AEB1607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430266" y="-3788332"/>
              <a:ext cx="12573000" cy="12573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715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D313BE2E-AB4A-7949-BA57-934AD02E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25102" y="-356436"/>
              <a:ext cx="12573000" cy="12573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715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E2770042-AC62-B242-95CB-5CDCDD64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472" y="2847824"/>
              <a:ext cx="12573000" cy="12573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715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9071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31C468B2-B744-6B42-ACE2-6E680C3C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920" y="152104"/>
            <a:ext cx="5760000" cy="576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572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2B6EC86-89FB-C140-86E8-5CE24900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080" y="2523263"/>
            <a:ext cx="5760000" cy="576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572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4ADF50F-D349-E640-8899-2063C8EB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861" y="6198394"/>
            <a:ext cx="5760000" cy="576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572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47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80117102-FAFE-2F44-BD4C-02AB02DF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84410" y="-5418858"/>
            <a:ext cx="7197481" cy="7053172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B706944A-0782-334B-A76B-3F3DE29AB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1" y="8696819"/>
            <a:ext cx="3868662" cy="35295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1F940F-5D7D-B64A-A32C-258F5C3D4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21" y="372189"/>
            <a:ext cx="8530367" cy="5259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5D5B7-5E64-AB4E-B8DD-CAB566DF8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507" y="6114915"/>
            <a:ext cx="3313308" cy="1856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8A1FA-D37E-3842-B02B-8D8FDCB80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31" y="5913646"/>
            <a:ext cx="7576214" cy="185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705173-1B9D-F14A-843E-C6F059D7C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058" y="8715211"/>
            <a:ext cx="3274347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977F60-68BD-294D-BF1C-B976B8C826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265" y="8460249"/>
            <a:ext cx="3228504" cy="3688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205A06-501A-1940-B67A-5FCFB537C9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7058" y="9944137"/>
            <a:ext cx="3259081" cy="1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5A582F-E17C-6E46-A519-56DCD2F8EE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3535" y="11147799"/>
            <a:ext cx="3259081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A9E509-F0CD-7347-B47B-DF96EA7745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1489" y="15846446"/>
            <a:ext cx="3262898" cy="108000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7BC7553B-7918-234C-8179-907FC12FC49F}"/>
              </a:ext>
            </a:extLst>
          </p:cNvPr>
          <p:cNvSpPr txBox="1">
            <a:spLocks/>
          </p:cNvSpPr>
          <p:nvPr/>
        </p:nvSpPr>
        <p:spPr>
          <a:xfrm>
            <a:off x="193180" y="1875559"/>
            <a:ext cx="3834093" cy="27173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/>
              <a:t>Fast summary for hundreds </a:t>
            </a:r>
          </a:p>
          <a:p>
            <a:pPr algn="r"/>
            <a:r>
              <a:rPr lang="en-US" sz="4400" b="1" dirty="0"/>
              <a:t>of features</a:t>
            </a:r>
          </a:p>
        </p:txBody>
      </p:sp>
      <p:pic>
        <p:nvPicPr>
          <p:cNvPr id="12" name="Picture 11" descr="A picture containing text, first-aid kit, vector graphics, clipart&#10;&#10;Description automatically generated">
            <a:extLst>
              <a:ext uri="{FF2B5EF4-FFF2-40B4-BE49-F238E27FC236}">
                <a16:creationId xmlns:a16="http://schemas.microsoft.com/office/drawing/2014/main" id="{15142FC3-83CD-0349-9E0D-C6D04D4BA3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002" y="217422"/>
            <a:ext cx="2317343" cy="2317343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DB2A166F-9674-7440-B6AD-6D67557F125C}"/>
              </a:ext>
            </a:extLst>
          </p:cNvPr>
          <p:cNvSpPr txBox="1">
            <a:spLocks/>
          </p:cNvSpPr>
          <p:nvPr/>
        </p:nvSpPr>
        <p:spPr>
          <a:xfrm>
            <a:off x="540431" y="5584562"/>
            <a:ext cx="5759563" cy="8644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Find Trends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2294650-5ABE-CF49-9D03-A4775A52220F}"/>
              </a:ext>
            </a:extLst>
          </p:cNvPr>
          <p:cNvSpPr txBox="1">
            <a:spLocks/>
          </p:cNvSpPr>
          <p:nvPr/>
        </p:nvSpPr>
        <p:spPr>
          <a:xfrm>
            <a:off x="438556" y="7842229"/>
            <a:ext cx="4463956" cy="8644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 ... duplicates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A3312F7-57EF-7644-A785-C3B1D321555F}"/>
              </a:ext>
            </a:extLst>
          </p:cNvPr>
          <p:cNvSpPr txBox="1">
            <a:spLocks/>
          </p:cNvSpPr>
          <p:nvPr/>
        </p:nvSpPr>
        <p:spPr>
          <a:xfrm>
            <a:off x="5053463" y="7850768"/>
            <a:ext cx="5474493" cy="8644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 and correlations </a:t>
            </a:r>
          </a:p>
        </p:txBody>
      </p:sp>
    </p:spTree>
    <p:extLst>
      <p:ext uri="{BB962C8B-B14F-4D97-AF65-F5344CB8AC3E}">
        <p14:creationId xmlns:p14="http://schemas.microsoft.com/office/powerpoint/2010/main" val="360760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3;gd486b2c66b_0_376">
            <a:extLst>
              <a:ext uri="{FF2B5EF4-FFF2-40B4-BE49-F238E27FC236}">
                <a16:creationId xmlns:a16="http://schemas.microsoft.com/office/drawing/2014/main" id="{73DB673B-9B29-1E46-BDE1-9CA786716A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578" y="9968391"/>
            <a:ext cx="11298491" cy="249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1AB275E-17EB-734D-AC43-680C858F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09" y="818845"/>
            <a:ext cx="8991824" cy="8811538"/>
          </a:xfrm>
          <a:prstGeom prst="rect">
            <a:avLst/>
          </a:prstGeom>
        </p:spPr>
      </p:pic>
      <p:pic>
        <p:nvPicPr>
          <p:cNvPr id="6" name="Google Shape;595;gd486b2c66b_0_376">
            <a:extLst>
              <a:ext uri="{FF2B5EF4-FFF2-40B4-BE49-F238E27FC236}">
                <a16:creationId xmlns:a16="http://schemas.microsoft.com/office/drawing/2014/main" id="{02ADDA7A-E92D-D046-99E6-6A99740572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7" y="3820062"/>
            <a:ext cx="2709917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55F4D40D-7B2A-6F4D-A4D0-7F5D5060CB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8275" y="412636"/>
            <a:ext cx="4248125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24;gd486b2c66b_0_415">
            <a:extLst>
              <a:ext uri="{FF2B5EF4-FFF2-40B4-BE49-F238E27FC236}">
                <a16:creationId xmlns:a16="http://schemas.microsoft.com/office/drawing/2014/main" id="{8AFB479C-A201-B742-BAA4-25A90F234DAD}"/>
              </a:ext>
            </a:extLst>
          </p:cNvPr>
          <p:cNvSpPr txBox="1"/>
          <p:nvPr/>
        </p:nvSpPr>
        <p:spPr>
          <a:xfrm>
            <a:off x="239342" y="1073236"/>
            <a:ext cx="4923213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2800" dirty="0"/>
          </a:p>
        </p:txBody>
      </p:sp>
      <p:pic>
        <p:nvPicPr>
          <p:cNvPr id="12" name="Google Shape;561;gd0724d1bc8_0_204">
            <a:extLst>
              <a:ext uri="{FF2B5EF4-FFF2-40B4-BE49-F238E27FC236}">
                <a16:creationId xmlns:a16="http://schemas.microsoft.com/office/drawing/2014/main" id="{A40A3935-473F-054F-B73E-77B7BB31204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126" y="6068926"/>
            <a:ext cx="2710200" cy="180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62;gd0724d1bc8_0_204">
            <a:extLst>
              <a:ext uri="{FF2B5EF4-FFF2-40B4-BE49-F238E27FC236}">
                <a16:creationId xmlns:a16="http://schemas.microsoft.com/office/drawing/2014/main" id="{813708FB-1CA6-0940-A897-DD1173724D6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382" y="7866006"/>
            <a:ext cx="2710200" cy="1611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826DDD-8A20-A744-87F7-B88B0C16EAA4}"/>
              </a:ext>
            </a:extLst>
          </p:cNvPr>
          <p:cNvCxnSpPr>
            <a:cxnSpLocks/>
          </p:cNvCxnSpPr>
          <p:nvPr/>
        </p:nvCxnSpPr>
        <p:spPr>
          <a:xfrm>
            <a:off x="3295582" y="6068926"/>
            <a:ext cx="1049499" cy="21472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AB05C0-3C97-FB46-BA22-2C9FDA1E997E}"/>
              </a:ext>
            </a:extLst>
          </p:cNvPr>
          <p:cNvCxnSpPr>
            <a:cxnSpLocks/>
          </p:cNvCxnSpPr>
          <p:nvPr/>
        </p:nvCxnSpPr>
        <p:spPr>
          <a:xfrm flipH="1">
            <a:off x="3295583" y="8601509"/>
            <a:ext cx="1049498" cy="8763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72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imeline&#10;&#10;Description automatically generated">
            <a:extLst>
              <a:ext uri="{FF2B5EF4-FFF2-40B4-BE49-F238E27FC236}">
                <a16:creationId xmlns:a16="http://schemas.microsoft.com/office/drawing/2014/main" id="{E3DA6B3E-09E2-224D-847F-49048C4C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772" y="-423489"/>
            <a:ext cx="5445228" cy="4294018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80117102-FAFE-2F44-BD4C-02AB02DF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967" y="-2174843"/>
            <a:ext cx="7197481" cy="7053172"/>
          </a:xfrm>
          <a:prstGeom prst="rect">
            <a:avLst/>
          </a:prstGeom>
        </p:spPr>
      </p:pic>
      <p:sp>
        <p:nvSpPr>
          <p:cNvPr id="11" name="Google Shape;624;gd486b2c66b_0_415">
            <a:extLst>
              <a:ext uri="{FF2B5EF4-FFF2-40B4-BE49-F238E27FC236}">
                <a16:creationId xmlns:a16="http://schemas.microsoft.com/office/drawing/2014/main" id="{8AFB479C-A201-B742-BAA4-25A90F234DAD}"/>
              </a:ext>
            </a:extLst>
          </p:cNvPr>
          <p:cNvSpPr txBox="1"/>
          <p:nvPr/>
        </p:nvSpPr>
        <p:spPr>
          <a:xfrm>
            <a:off x="160625" y="1351743"/>
            <a:ext cx="6299994" cy="2167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4000" b="1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4000" b="1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4000" b="1" dirty="0"/>
          </a:p>
        </p:txBody>
      </p:sp>
      <p:pic>
        <p:nvPicPr>
          <p:cNvPr id="60" name="Picture 59" descr="Timeline&#10;&#10;Description automatically generated">
            <a:extLst>
              <a:ext uri="{FF2B5EF4-FFF2-40B4-BE49-F238E27FC236}">
                <a16:creationId xmlns:a16="http://schemas.microsoft.com/office/drawing/2014/main" id="{2B85018C-03FD-3449-8DE3-49F3463E9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7" y="6373565"/>
            <a:ext cx="12278787" cy="6205277"/>
          </a:xfrm>
          <a:prstGeom prst="rect">
            <a:avLst/>
          </a:prstGeom>
        </p:spPr>
      </p:pic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9E3CBAB3-66D1-434F-B395-056C4D7D4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11" y="3502471"/>
            <a:ext cx="4268952" cy="282522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20B4F30-0824-704A-A9E1-C2E47B72DB10}"/>
              </a:ext>
            </a:extLst>
          </p:cNvPr>
          <p:cNvGrpSpPr/>
          <p:nvPr/>
        </p:nvGrpSpPr>
        <p:grpSpPr>
          <a:xfrm>
            <a:off x="7423017" y="6637235"/>
            <a:ext cx="3879674" cy="966757"/>
            <a:chOff x="5794356" y="1149685"/>
            <a:chExt cx="2927840" cy="8422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9065E66-F10D-A944-8D6F-434E23024A89}"/>
                </a:ext>
              </a:extLst>
            </p:cNvPr>
            <p:cNvSpPr/>
            <p:nvPr/>
          </p:nvSpPr>
          <p:spPr>
            <a:xfrm>
              <a:off x="5797041" y="1337935"/>
              <a:ext cx="2877950" cy="6539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90674058-2500-8049-A1D9-7FE3227FC0E3}"/>
                </a:ext>
              </a:extLst>
            </p:cNvPr>
            <p:cNvSpPr txBox="1">
              <a:spLocks/>
            </p:cNvSpPr>
            <p:nvPr/>
          </p:nvSpPr>
          <p:spPr>
            <a:xfrm>
              <a:off x="5794356" y="1149685"/>
              <a:ext cx="2927840" cy="73718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b="1" dirty="0"/>
                <a:t>Visualize Trends &amp; Examples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71616736-5DA4-7E4B-9569-4A57B903FD2B}"/>
              </a:ext>
            </a:extLst>
          </p:cNvPr>
          <p:cNvSpPr/>
          <p:nvPr/>
        </p:nvSpPr>
        <p:spPr>
          <a:xfrm>
            <a:off x="3132686" y="6844644"/>
            <a:ext cx="3813565" cy="7506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8F1BFD-5847-644F-BD23-99406D259BF7}"/>
              </a:ext>
            </a:extLst>
          </p:cNvPr>
          <p:cNvSpPr/>
          <p:nvPr/>
        </p:nvSpPr>
        <p:spPr>
          <a:xfrm>
            <a:off x="11366440" y="-2447677"/>
            <a:ext cx="3813565" cy="7506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DD9DECD-56B9-824B-9A9B-C1770FC51907}"/>
              </a:ext>
            </a:extLst>
          </p:cNvPr>
          <p:cNvSpPr txBox="1">
            <a:spLocks/>
          </p:cNvSpPr>
          <p:nvPr/>
        </p:nvSpPr>
        <p:spPr>
          <a:xfrm>
            <a:off x="3926643" y="6963099"/>
            <a:ext cx="4455016" cy="513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Evaluate Models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7BC7553B-7918-234C-8179-907FC12FC49F}"/>
              </a:ext>
            </a:extLst>
          </p:cNvPr>
          <p:cNvSpPr txBox="1">
            <a:spLocks/>
          </p:cNvSpPr>
          <p:nvPr/>
        </p:nvSpPr>
        <p:spPr>
          <a:xfrm>
            <a:off x="11610572" y="-2407359"/>
            <a:ext cx="4455016" cy="513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Easy interpretation</a:t>
            </a:r>
          </a:p>
        </p:txBody>
      </p:sp>
      <p:pic>
        <p:nvPicPr>
          <p:cNvPr id="10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55F4D40D-7B2A-6F4D-A4D0-7F5D5060CB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625" y="-5595"/>
            <a:ext cx="6594955" cy="22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28;gd486b2c66b_0_343">
            <a:extLst>
              <a:ext uri="{FF2B5EF4-FFF2-40B4-BE49-F238E27FC236}">
                <a16:creationId xmlns:a16="http://schemas.microsoft.com/office/drawing/2014/main" id="{42634A1C-03F5-474D-AFF4-7D22B4344C3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02196" y="3888155"/>
            <a:ext cx="7837167" cy="248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C69BAC4-7631-984F-AE6D-D6503E16600A}"/>
              </a:ext>
            </a:extLst>
          </p:cNvPr>
          <p:cNvGrpSpPr/>
          <p:nvPr/>
        </p:nvGrpSpPr>
        <p:grpSpPr>
          <a:xfrm>
            <a:off x="9670736" y="11457718"/>
            <a:ext cx="3879674" cy="966757"/>
            <a:chOff x="5794357" y="1149685"/>
            <a:chExt cx="2927840" cy="8422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731C69-E04E-3245-A714-20650EE3858B}"/>
                </a:ext>
              </a:extLst>
            </p:cNvPr>
            <p:cNvSpPr/>
            <p:nvPr/>
          </p:nvSpPr>
          <p:spPr>
            <a:xfrm>
              <a:off x="5797041" y="1337935"/>
              <a:ext cx="1878131" cy="6539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0E6E299A-836C-1244-9B2A-6954E097DB05}"/>
                </a:ext>
              </a:extLst>
            </p:cNvPr>
            <p:cNvSpPr txBox="1">
              <a:spLocks/>
            </p:cNvSpPr>
            <p:nvPr/>
          </p:nvSpPr>
          <p:spPr>
            <a:xfrm>
              <a:off x="5794357" y="1149685"/>
              <a:ext cx="2927840" cy="73718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b="1" dirty="0"/>
                <a:t>Easy Interpretation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341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A779CE6-6992-DA41-B1B3-96B9E911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790" y="2426044"/>
            <a:ext cx="6988551" cy="7899400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13FE276-AA78-6346-8D71-42A2C88E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14044" y="6668920"/>
            <a:ext cx="3292807" cy="762186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7BC7553B-7918-234C-8179-907FC12FC49F}"/>
              </a:ext>
            </a:extLst>
          </p:cNvPr>
          <p:cNvSpPr txBox="1">
            <a:spLocks/>
          </p:cNvSpPr>
          <p:nvPr/>
        </p:nvSpPr>
        <p:spPr>
          <a:xfrm>
            <a:off x="2346581" y="-369680"/>
            <a:ext cx="3626565" cy="3143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800" b="1" dirty="0"/>
          </a:p>
          <a:p>
            <a:pPr algn="l"/>
            <a:r>
              <a:rPr lang="en-US" sz="4800" b="1" dirty="0"/>
              <a:t>Finds </a:t>
            </a:r>
          </a:p>
          <a:p>
            <a:pPr algn="l"/>
            <a:r>
              <a:rPr lang="en-US" sz="4800" b="1" dirty="0"/>
              <a:t>reliable mutations in sequence data </a:t>
            </a:r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57EA4F93-D026-8641-B0F4-36B59D6D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94" y="264706"/>
            <a:ext cx="1727122" cy="2397651"/>
          </a:xfrm>
          <a:prstGeom prst="rect">
            <a:avLst/>
          </a:prstGeom>
        </p:spPr>
      </p:pic>
      <p:pic>
        <p:nvPicPr>
          <p:cNvPr id="23" name="Picture 1" descr="FrebayesGATK__C04__20171005__RADunite__Boxplot__20180225.pdf">
            <a:extLst>
              <a:ext uri="{FF2B5EF4-FFF2-40B4-BE49-F238E27FC236}">
                <a16:creationId xmlns:a16="http://schemas.microsoft.com/office/drawing/2014/main" id="{CC5EDE65-084A-DA44-9B4D-AD01F35ED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402" y="2178749"/>
            <a:ext cx="7299986" cy="729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6">
            <a:extLst>
              <a:ext uri="{FF2B5EF4-FFF2-40B4-BE49-F238E27FC236}">
                <a16:creationId xmlns:a16="http://schemas.microsoft.com/office/drawing/2014/main" id="{293382B3-A2F2-0040-A3DE-086D9230493C}"/>
              </a:ext>
            </a:extLst>
          </p:cNvPr>
          <p:cNvGrpSpPr>
            <a:grpSpLocks/>
          </p:cNvGrpSpPr>
          <p:nvPr/>
        </p:nvGrpSpPr>
        <p:grpSpPr bwMode="auto">
          <a:xfrm>
            <a:off x="2601544" y="10501552"/>
            <a:ext cx="2566987" cy="1547813"/>
            <a:chOff x="164591" y="605793"/>
            <a:chExt cx="2564230" cy="1548452"/>
          </a:xfrm>
        </p:grpSpPr>
        <p:grpSp>
          <p:nvGrpSpPr>
            <p:cNvPr id="44" name="Group 280">
              <a:extLst>
                <a:ext uri="{FF2B5EF4-FFF2-40B4-BE49-F238E27FC236}">
                  <a16:creationId xmlns:a16="http://schemas.microsoft.com/office/drawing/2014/main" id="{64BC0FA3-4053-3345-8D6A-FB025B6124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8229" y="641664"/>
              <a:ext cx="1741632" cy="1512581"/>
              <a:chOff x="756357" y="419102"/>
              <a:chExt cx="2472930" cy="2146997"/>
            </a:xfrm>
          </p:grpSpPr>
          <p:pic>
            <p:nvPicPr>
              <p:cNvPr id="50" name="Picture 284" descr="venn_color.pdf">
                <a:extLst>
                  <a:ext uri="{FF2B5EF4-FFF2-40B4-BE49-F238E27FC236}">
                    <a16:creationId xmlns:a16="http://schemas.microsoft.com/office/drawing/2014/main" id="{A40B90CF-A2B3-AE47-B125-00F6CFCAB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706" y="419102"/>
                <a:ext cx="2146996" cy="2146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TextBox 285">
                <a:extLst>
                  <a:ext uri="{FF2B5EF4-FFF2-40B4-BE49-F238E27FC236}">
                    <a16:creationId xmlns:a16="http://schemas.microsoft.com/office/drawing/2014/main" id="{DA9D9F4B-E914-2A40-9F66-3D439BFB9E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1733" y="1226897"/>
                <a:ext cx="1059472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19624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 32.2%</a:t>
                </a:r>
              </a:p>
            </p:txBody>
          </p:sp>
          <p:sp>
            <p:nvSpPr>
              <p:cNvPr id="52" name="TextBox 286">
                <a:extLst>
                  <a:ext uri="{FF2B5EF4-FFF2-40B4-BE49-F238E27FC236}">
                    <a16:creationId xmlns:a16="http://schemas.microsoft.com/office/drawing/2014/main" id="{684BBD25-F967-4644-BF8A-91D3CD7187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9820" y="931325"/>
                <a:ext cx="1059467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3738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 6.2%</a:t>
                </a:r>
              </a:p>
            </p:txBody>
          </p:sp>
          <p:sp>
            <p:nvSpPr>
              <p:cNvPr id="53" name="TextBox 287">
                <a:extLst>
                  <a:ext uri="{FF2B5EF4-FFF2-40B4-BE49-F238E27FC236}">
                    <a16:creationId xmlns:a16="http://schemas.microsoft.com/office/drawing/2014/main" id="{086602A6-EBD4-F248-AFFD-5F90789C14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7629" y="1834231"/>
                <a:ext cx="1059470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903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 1.5%</a:t>
                </a:r>
              </a:p>
            </p:txBody>
          </p:sp>
          <p:sp>
            <p:nvSpPr>
              <p:cNvPr id="54" name="TextBox 288">
                <a:extLst>
                  <a:ext uri="{FF2B5EF4-FFF2-40B4-BE49-F238E27FC236}">
                    <a16:creationId xmlns:a16="http://schemas.microsoft.com/office/drawing/2014/main" id="{E714AACF-2466-3E48-9AC5-D2784D0C00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0807" y="1437798"/>
                <a:ext cx="1059473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1320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2.2%</a:t>
                </a:r>
              </a:p>
            </p:txBody>
          </p:sp>
          <p:sp>
            <p:nvSpPr>
              <p:cNvPr id="55" name="TextBox 289">
                <a:extLst>
                  <a:ext uri="{FF2B5EF4-FFF2-40B4-BE49-F238E27FC236}">
                    <a16:creationId xmlns:a16="http://schemas.microsoft.com/office/drawing/2014/main" id="{90779541-0748-C245-A5A8-D95E126FE8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8055" y="1638560"/>
                <a:ext cx="1059473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7400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12.2%</a:t>
                </a:r>
              </a:p>
            </p:txBody>
          </p:sp>
          <p:sp>
            <p:nvSpPr>
              <p:cNvPr id="56" name="TextBox 290">
                <a:extLst>
                  <a:ext uri="{FF2B5EF4-FFF2-40B4-BE49-F238E27FC236}">
                    <a16:creationId xmlns:a16="http://schemas.microsoft.com/office/drawing/2014/main" id="{3F875D26-858F-C142-9863-47DD77F5CC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6357" y="1159940"/>
                <a:ext cx="1059473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25283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 41.7%</a:t>
                </a:r>
              </a:p>
            </p:txBody>
          </p:sp>
          <p:sp>
            <p:nvSpPr>
              <p:cNvPr id="57" name="TextBox 291">
                <a:extLst>
                  <a:ext uri="{FF2B5EF4-FFF2-40B4-BE49-F238E27FC236}">
                    <a16:creationId xmlns:a16="http://schemas.microsoft.com/office/drawing/2014/main" id="{7F630467-9D79-7642-8A42-EE1CAF6438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127" y="722426"/>
                <a:ext cx="1059472" cy="480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2335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3.9%</a:t>
                </a:r>
              </a:p>
            </p:txBody>
          </p:sp>
        </p:grpSp>
        <p:sp>
          <p:nvSpPr>
            <p:cNvPr id="45" name="TextBox 283">
              <a:extLst>
                <a:ext uri="{FF2B5EF4-FFF2-40B4-BE49-F238E27FC236}">
                  <a16:creationId xmlns:a16="http://schemas.microsoft.com/office/drawing/2014/main" id="{00C86B55-265C-8D40-B7E4-B353CE7BE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306" y="605793"/>
              <a:ext cx="1372682" cy="215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Strain C2</a:t>
              </a:r>
            </a:p>
          </p:txBody>
        </p:sp>
        <p:grpSp>
          <p:nvGrpSpPr>
            <p:cNvPr id="46" name="Group 4">
              <a:extLst>
                <a:ext uri="{FF2B5EF4-FFF2-40B4-BE49-F238E27FC236}">
                  <a16:creationId xmlns:a16="http://schemas.microsoft.com/office/drawing/2014/main" id="{BBED2EE8-E285-4A45-ADB8-B53AEECFEF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591" y="792015"/>
              <a:ext cx="2564230" cy="1353234"/>
              <a:chOff x="3252788" y="2418954"/>
              <a:chExt cx="2564230" cy="1353234"/>
            </a:xfrm>
          </p:grpSpPr>
          <p:sp>
            <p:nvSpPr>
              <p:cNvPr id="47" name="Rectangle 118">
                <a:extLst>
                  <a:ext uri="{FF2B5EF4-FFF2-40B4-BE49-F238E27FC236}">
                    <a16:creationId xmlns:a16="http://schemas.microsoft.com/office/drawing/2014/main" id="{BFD3176C-9FC9-3C40-93BE-1EF030B17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2982" y="2418954"/>
                <a:ext cx="734036" cy="338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Pooled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replicates</a:t>
                </a:r>
              </a:p>
            </p:txBody>
          </p:sp>
          <p:sp>
            <p:nvSpPr>
              <p:cNvPr id="48" name="Rectangle 119">
                <a:extLst>
                  <a:ext uri="{FF2B5EF4-FFF2-40B4-BE49-F238E27FC236}">
                    <a16:creationId xmlns:a16="http://schemas.microsoft.com/office/drawing/2014/main" id="{3763FCE2-1732-574D-917F-653E483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1277" y="3556744"/>
                <a:ext cx="539750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GATK</a:t>
                </a:r>
              </a:p>
            </p:txBody>
          </p:sp>
          <p:sp>
            <p:nvSpPr>
              <p:cNvPr id="49" name="Rectangle 120">
                <a:extLst>
                  <a:ext uri="{FF2B5EF4-FFF2-40B4-BE49-F238E27FC236}">
                    <a16:creationId xmlns:a16="http://schemas.microsoft.com/office/drawing/2014/main" id="{0BF65BA3-C370-6C41-8DF5-11AF1F38B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788" y="2480594"/>
                <a:ext cx="74288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Freebayes</a:t>
                </a:r>
              </a:p>
            </p:txBody>
          </p:sp>
        </p:grpSp>
      </p:grp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A90D84A2-F1D2-DF4A-B16F-FCA611C2B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474" y="872787"/>
            <a:ext cx="6414156" cy="3489154"/>
          </a:xfrm>
          <a:prstGeom prst="rect">
            <a:avLst/>
          </a:prstGeom>
        </p:spPr>
      </p:pic>
      <p:grpSp>
        <p:nvGrpSpPr>
          <p:cNvPr id="24" name="Group 5">
            <a:extLst>
              <a:ext uri="{FF2B5EF4-FFF2-40B4-BE49-F238E27FC236}">
                <a16:creationId xmlns:a16="http://schemas.microsoft.com/office/drawing/2014/main" id="{77AA86EB-6F0B-2149-B01F-97A06C1C054F}"/>
              </a:ext>
            </a:extLst>
          </p:cNvPr>
          <p:cNvGrpSpPr>
            <a:grpSpLocks/>
          </p:cNvGrpSpPr>
          <p:nvPr/>
        </p:nvGrpSpPr>
        <p:grpSpPr bwMode="auto">
          <a:xfrm>
            <a:off x="318469" y="10479850"/>
            <a:ext cx="2352675" cy="1651000"/>
            <a:chOff x="622312" y="3421861"/>
            <a:chExt cx="2354518" cy="1651508"/>
          </a:xfrm>
        </p:grpSpPr>
        <p:pic>
          <p:nvPicPr>
            <p:cNvPr id="25" name="Picture 1" descr="venn_color.pdf">
              <a:extLst>
                <a:ext uri="{FF2B5EF4-FFF2-40B4-BE49-F238E27FC236}">
                  <a16:creationId xmlns:a16="http://schemas.microsoft.com/office/drawing/2014/main" id="{6A4AD08A-8018-9043-9698-D2996BD7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912" y="3453399"/>
              <a:ext cx="1619970" cy="161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83">
              <a:extLst>
                <a:ext uri="{FF2B5EF4-FFF2-40B4-BE49-F238E27FC236}">
                  <a16:creationId xmlns:a16="http://schemas.microsoft.com/office/drawing/2014/main" id="{82D5D815-8249-8B4D-BEAD-23FF621D0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2780" y="3421861"/>
              <a:ext cx="1372682" cy="215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" b="1">
                  <a:latin typeface="Arial" panose="020B0604020202020204" pitchFamily="34" charset="0"/>
                  <a:cs typeface="Arial" panose="020B0604020202020204" pitchFamily="34" charset="0"/>
                </a:rPr>
                <a:t>Strain C3</a:t>
              </a:r>
            </a:p>
          </p:txBody>
        </p:sp>
        <p:grpSp>
          <p:nvGrpSpPr>
            <p:cNvPr id="28" name="Group 3">
              <a:extLst>
                <a:ext uri="{FF2B5EF4-FFF2-40B4-BE49-F238E27FC236}">
                  <a16:creationId xmlns:a16="http://schemas.microsoft.com/office/drawing/2014/main" id="{361044DD-4B92-E94E-A6B3-5BB8A211A5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312" y="3609900"/>
              <a:ext cx="2354518" cy="1399910"/>
              <a:chOff x="622312" y="3609900"/>
              <a:chExt cx="2354518" cy="1399910"/>
            </a:xfrm>
          </p:grpSpPr>
          <p:grpSp>
            <p:nvGrpSpPr>
              <p:cNvPr id="29" name="Group 280">
                <a:extLst>
                  <a:ext uri="{FF2B5EF4-FFF2-40B4-BE49-F238E27FC236}">
                    <a16:creationId xmlns:a16="http://schemas.microsoft.com/office/drawing/2014/main" id="{B39D2313-4E99-1245-A8EB-A9E3D588EB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7468" y="3707345"/>
                <a:ext cx="1736256" cy="1151824"/>
                <a:chOff x="957846" y="812015"/>
                <a:chExt cx="2465289" cy="1634927"/>
              </a:xfrm>
            </p:grpSpPr>
            <p:sp>
              <p:nvSpPr>
                <p:cNvPr id="36" name="TextBox 285">
                  <a:extLst>
                    <a:ext uri="{FF2B5EF4-FFF2-40B4-BE49-F238E27FC236}">
                      <a16:creationId xmlns:a16="http://schemas.microsoft.com/office/drawing/2014/main" id="{CA3D77A8-3D20-9F40-985B-7C3B7FCB7E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67733" y="1333866"/>
                  <a:ext cx="1059470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25428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 32.0%</a:t>
                  </a:r>
                </a:p>
              </p:txBody>
            </p:sp>
            <p:sp>
              <p:nvSpPr>
                <p:cNvPr id="37" name="TextBox 286">
                  <a:extLst>
                    <a:ext uri="{FF2B5EF4-FFF2-40B4-BE49-F238E27FC236}">
                      <a16:creationId xmlns:a16="http://schemas.microsoft.com/office/drawing/2014/main" id="{5BF02B7B-364D-074C-B2F7-57C253D03C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63662" y="1051405"/>
                  <a:ext cx="1059473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6164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 7.8%</a:t>
                  </a:r>
                </a:p>
              </p:txBody>
            </p:sp>
            <p:sp>
              <p:nvSpPr>
                <p:cNvPr id="38" name="TextBox 287">
                  <a:extLst>
                    <a:ext uri="{FF2B5EF4-FFF2-40B4-BE49-F238E27FC236}">
                      <a16:creationId xmlns:a16="http://schemas.microsoft.com/office/drawing/2014/main" id="{04323C7F-DA67-D742-9961-95E3DA0F45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60472" y="1966504"/>
                  <a:ext cx="1059470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1079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 1.4%</a:t>
                  </a:r>
                </a:p>
              </p:txBody>
            </p:sp>
            <p:sp>
              <p:nvSpPr>
                <p:cNvPr id="39" name="TextBox 288">
                  <a:extLst>
                    <a:ext uri="{FF2B5EF4-FFF2-40B4-BE49-F238E27FC236}">
                      <a16:creationId xmlns:a16="http://schemas.microsoft.com/office/drawing/2014/main" id="{CA2689A1-1182-6141-B2B1-3B4381B1C8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49370" y="1580656"/>
                  <a:ext cx="1059470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1789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 2.2%</a:t>
                  </a:r>
                </a:p>
              </p:txBody>
            </p:sp>
            <p:sp>
              <p:nvSpPr>
                <p:cNvPr id="40" name="TextBox 289">
                  <a:extLst>
                    <a:ext uri="{FF2B5EF4-FFF2-40B4-BE49-F238E27FC236}">
                      <a16:creationId xmlns:a16="http://schemas.microsoft.com/office/drawing/2014/main" id="{FBC4C702-3B02-6C42-992C-B979DF53DC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07157" y="1751207"/>
                  <a:ext cx="1059471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9825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12.4%</a:t>
                  </a:r>
                </a:p>
              </p:txBody>
            </p:sp>
            <p:sp>
              <p:nvSpPr>
                <p:cNvPr id="41" name="TextBox 290">
                  <a:extLst>
                    <a:ext uri="{FF2B5EF4-FFF2-40B4-BE49-F238E27FC236}">
                      <a16:creationId xmlns:a16="http://schemas.microsoft.com/office/drawing/2014/main" id="{20456C12-9E8B-FC40-A8D4-16A9C46BE4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7846" y="1135595"/>
                  <a:ext cx="1059471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32385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 40.7%</a:t>
                  </a:r>
                </a:p>
              </p:txBody>
            </p:sp>
            <p:sp>
              <p:nvSpPr>
                <p:cNvPr id="42" name="TextBox 291">
                  <a:extLst>
                    <a:ext uri="{FF2B5EF4-FFF2-40B4-BE49-F238E27FC236}">
                      <a16:creationId xmlns:a16="http://schemas.microsoft.com/office/drawing/2014/main" id="{CDC621BE-9C48-F944-9C08-C699B221FA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34610" y="812015"/>
                  <a:ext cx="1059471" cy="480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2859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3.6%</a:t>
                  </a:r>
                </a:p>
              </p:txBody>
            </p:sp>
          </p:grpSp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04BA19A6-BA36-AE4E-8AC5-9A0987B1A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4034" y="3609900"/>
                <a:ext cx="622796" cy="338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Pooled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replicates</a:t>
                </a:r>
              </a:p>
            </p:txBody>
          </p:sp>
          <p:sp>
            <p:nvSpPr>
              <p:cNvPr id="34" name="Rectangle 113">
                <a:extLst>
                  <a:ext uri="{FF2B5EF4-FFF2-40B4-BE49-F238E27FC236}">
                    <a16:creationId xmlns:a16="http://schemas.microsoft.com/office/drawing/2014/main" id="{B784D7AF-0B3C-5C48-8449-0D8AFD300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262" y="4794366"/>
                <a:ext cx="539750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GATK</a:t>
                </a:r>
              </a:p>
            </p:txBody>
          </p:sp>
          <p:sp>
            <p:nvSpPr>
              <p:cNvPr id="35" name="Rectangle 114">
                <a:extLst>
                  <a:ext uri="{FF2B5EF4-FFF2-40B4-BE49-F238E27FC236}">
                    <a16:creationId xmlns:a16="http://schemas.microsoft.com/office/drawing/2014/main" id="{A813F9CF-83BC-E94D-8BEE-233316F71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12" y="3740962"/>
                <a:ext cx="74288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Freebayes</a:t>
                </a: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B40D6B3-1A7A-CF44-A408-ED799212E704}"/>
              </a:ext>
            </a:extLst>
          </p:cNvPr>
          <p:cNvGrpSpPr/>
          <p:nvPr/>
        </p:nvGrpSpPr>
        <p:grpSpPr>
          <a:xfrm rot="3793294">
            <a:off x="-350919" y="4931835"/>
            <a:ext cx="2819283" cy="4436985"/>
            <a:chOff x="-3369" y="9655651"/>
            <a:chExt cx="2819283" cy="4436985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A4FB7BF-3BC6-A945-8FFD-261E9B3CD281}"/>
                </a:ext>
              </a:extLst>
            </p:cNvPr>
            <p:cNvSpPr>
              <a:spLocks noChangeAspect="1"/>
            </p:cNvSpPr>
            <p:nvPr/>
          </p:nvSpPr>
          <p:spPr>
            <a:xfrm rot="20328686">
              <a:off x="439914" y="9655651"/>
              <a:ext cx="2376000" cy="23796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riangle 94">
              <a:extLst>
                <a:ext uri="{FF2B5EF4-FFF2-40B4-BE49-F238E27FC236}">
                  <a16:creationId xmlns:a16="http://schemas.microsoft.com/office/drawing/2014/main" id="{27514CF2-AD3C-DB4B-9DFF-31E957D0E7B5}"/>
                </a:ext>
              </a:extLst>
            </p:cNvPr>
            <p:cNvSpPr/>
            <p:nvPr/>
          </p:nvSpPr>
          <p:spPr>
            <a:xfrm rot="1521483">
              <a:off x="-3369" y="11370630"/>
              <a:ext cx="1358829" cy="272200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itle 1">
            <a:extLst>
              <a:ext uri="{FF2B5EF4-FFF2-40B4-BE49-F238E27FC236}">
                <a16:creationId xmlns:a16="http://schemas.microsoft.com/office/drawing/2014/main" id="{342DFC1E-611E-F949-A9A9-E671A6D85BDE}"/>
              </a:ext>
            </a:extLst>
          </p:cNvPr>
          <p:cNvSpPr txBox="1">
            <a:spLocks/>
          </p:cNvSpPr>
          <p:nvPr/>
        </p:nvSpPr>
        <p:spPr>
          <a:xfrm>
            <a:off x="6415621" y="-1749971"/>
            <a:ext cx="3626565" cy="27245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00B050"/>
                </a:solidFill>
              </a:rPr>
              <a:t>Patient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54789AE4-6AA1-BB41-9C86-1BD4230CA78E}"/>
              </a:ext>
            </a:extLst>
          </p:cNvPr>
          <p:cNvSpPr txBox="1">
            <a:spLocks/>
          </p:cNvSpPr>
          <p:nvPr/>
        </p:nvSpPr>
        <p:spPr>
          <a:xfrm>
            <a:off x="10286860" y="-1792155"/>
            <a:ext cx="3626565" cy="27245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FF0000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148347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indoor, floor&#10;&#10;Description automatically generated">
            <a:extLst>
              <a:ext uri="{FF2B5EF4-FFF2-40B4-BE49-F238E27FC236}">
                <a16:creationId xmlns:a16="http://schemas.microsoft.com/office/drawing/2014/main" id="{EF6AE7CF-1805-A44F-96E2-F8EAC25E0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915275" cy="5272574"/>
          </a:xfrm>
          <a:prstGeom prst="rect">
            <a:avLst/>
          </a:prstGeom>
        </p:spPr>
      </p:pic>
      <p:pic>
        <p:nvPicPr>
          <p:cNvPr id="7" name="Picture 6" descr="A picture containing person, indoor, person, wall&#10;&#10;Description automatically generated">
            <a:extLst>
              <a:ext uri="{FF2B5EF4-FFF2-40B4-BE49-F238E27FC236}">
                <a16:creationId xmlns:a16="http://schemas.microsoft.com/office/drawing/2014/main" id="{1F04E7EF-99FB-EC4C-92E2-A7F19714C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99" y="705777"/>
            <a:ext cx="5613003" cy="3742002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F6D6F78A-9A2B-8D4A-B384-A14A9ABFC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98" y="7930631"/>
            <a:ext cx="7987704" cy="4491515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large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2C6937C5-8520-A64C-B13A-31829A18F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187" y="4556549"/>
            <a:ext cx="5061122" cy="3374081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FB7F86-F0CF-AB45-981F-4DD2D7697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15" y="150113"/>
            <a:ext cx="1450573" cy="1450573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87B184-1125-A542-B09B-FA82343E4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762" y="863605"/>
            <a:ext cx="1055286" cy="1055286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4B8773-03F7-8A40-8AB0-4C7886A07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2" y="6240770"/>
            <a:ext cx="2171261" cy="21712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A130F85-E56B-D34B-8C22-B27280DE01BA}"/>
              </a:ext>
            </a:extLst>
          </p:cNvPr>
          <p:cNvSpPr txBox="1">
            <a:spLocks/>
          </p:cNvSpPr>
          <p:nvPr/>
        </p:nvSpPr>
        <p:spPr>
          <a:xfrm>
            <a:off x="331072" y="7327414"/>
            <a:ext cx="3626565" cy="3143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b="1" dirty="0"/>
          </a:p>
          <a:p>
            <a:pPr algn="l"/>
            <a:r>
              <a:rPr lang="en-US" sz="4400" b="1" dirty="0"/>
              <a:t>∙ Meetups</a:t>
            </a:r>
          </a:p>
          <a:p>
            <a:pPr algn="l"/>
            <a:r>
              <a:rPr lang="en-US" sz="4400" b="1" dirty="0"/>
              <a:t>∙ Courses</a:t>
            </a:r>
          </a:p>
          <a:p>
            <a:pPr algn="l"/>
            <a:r>
              <a:rPr lang="en-US" sz="4400" b="1" dirty="0"/>
              <a:t>∙ Workshops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D5656E7-825B-F24D-AB8F-07394341651C}"/>
              </a:ext>
            </a:extLst>
          </p:cNvPr>
          <p:cNvSpPr txBox="1">
            <a:spLocks/>
          </p:cNvSpPr>
          <p:nvPr/>
        </p:nvSpPr>
        <p:spPr>
          <a:xfrm>
            <a:off x="2753633" y="4903815"/>
            <a:ext cx="4766791" cy="3143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b="1" dirty="0"/>
          </a:p>
          <a:p>
            <a:pPr algn="l"/>
            <a:r>
              <a:rPr lang="en-US" sz="4400" b="1" dirty="0"/>
              <a:t>∙  almost 2500 </a:t>
            </a:r>
          </a:p>
          <a:p>
            <a:pPr algn="l"/>
            <a:r>
              <a:rPr lang="en-US" sz="4400" b="1" dirty="0"/>
              <a:t>members from:</a:t>
            </a: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DD3DA6-C939-D84E-AF6D-DA8EAC5AE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424" y="4673325"/>
            <a:ext cx="1055286" cy="10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3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indoor, floor&#10;&#10;Description automatically generated">
            <a:extLst>
              <a:ext uri="{FF2B5EF4-FFF2-40B4-BE49-F238E27FC236}">
                <a16:creationId xmlns:a16="http://schemas.microsoft.com/office/drawing/2014/main" id="{EF6AE7CF-1805-A44F-96E2-F8EAC25E0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165"/>
            <a:ext cx="6971806" cy="4644105"/>
          </a:xfrm>
          <a:prstGeom prst="rect">
            <a:avLst/>
          </a:prstGeom>
        </p:spPr>
      </p:pic>
      <p:pic>
        <p:nvPicPr>
          <p:cNvPr id="7" name="Picture 6" descr="A picture containing person, indoor, person, wall&#10;&#10;Description automatically generated">
            <a:extLst>
              <a:ext uri="{FF2B5EF4-FFF2-40B4-BE49-F238E27FC236}">
                <a16:creationId xmlns:a16="http://schemas.microsoft.com/office/drawing/2014/main" id="{1F04E7EF-99FB-EC4C-92E2-A7F19714C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237" y="1992572"/>
            <a:ext cx="4072336" cy="271489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F6D6F78A-9A2B-8D4A-B384-A14A9ABFC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341" y="8078216"/>
            <a:ext cx="6361042" cy="3576837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large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2C6937C5-8520-A64C-B13A-31829A18F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829" y="4361669"/>
            <a:ext cx="4072336" cy="2714891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87B184-1125-A542-B09B-FA82343E4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8958" y="2038761"/>
            <a:ext cx="804837" cy="80483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A130F85-E56B-D34B-8C22-B27280DE01BA}"/>
              </a:ext>
            </a:extLst>
          </p:cNvPr>
          <p:cNvSpPr txBox="1">
            <a:spLocks/>
          </p:cNvSpPr>
          <p:nvPr/>
        </p:nvSpPr>
        <p:spPr>
          <a:xfrm>
            <a:off x="-588543" y="8305024"/>
            <a:ext cx="3626565" cy="2611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44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Meetups</a:t>
            </a:r>
          </a:p>
          <a:p>
            <a:pPr algn="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Courses</a:t>
            </a:r>
          </a:p>
          <a:p>
            <a:pPr algn="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Workshops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D5656E7-825B-F24D-AB8F-07394341651C}"/>
              </a:ext>
            </a:extLst>
          </p:cNvPr>
          <p:cNvSpPr txBox="1">
            <a:spLocks/>
          </p:cNvSpPr>
          <p:nvPr/>
        </p:nvSpPr>
        <p:spPr>
          <a:xfrm>
            <a:off x="3453030" y="6729499"/>
            <a:ext cx="6053799" cy="16527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>
                <a:solidFill>
                  <a:schemeClr val="accent5">
                    <a:lumMod val="50000"/>
                  </a:schemeClr>
                </a:solidFill>
              </a:rPr>
              <a:t>2500 MEMBERS</a:t>
            </a: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DD3DA6-C939-D84E-AF6D-DA8EAC5AE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801" y="4382613"/>
            <a:ext cx="857974" cy="857974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CA197F1-8368-7F4F-AB89-53336DD96F67}"/>
              </a:ext>
            </a:extLst>
          </p:cNvPr>
          <p:cNvSpPr/>
          <p:nvPr/>
        </p:nvSpPr>
        <p:spPr>
          <a:xfrm>
            <a:off x="-22262" y="-29356"/>
            <a:ext cx="12622249" cy="193766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5D02A3E-AD08-8344-A844-30ABBB9A688B}"/>
              </a:ext>
            </a:extLst>
          </p:cNvPr>
          <p:cNvSpPr txBox="1">
            <a:spLocks/>
          </p:cNvSpPr>
          <p:nvPr/>
        </p:nvSpPr>
        <p:spPr>
          <a:xfrm>
            <a:off x="1800665" y="81950"/>
            <a:ext cx="10799323" cy="16561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5000"/>
              </a:lnSpc>
            </a:pPr>
            <a:r>
              <a:rPr lang="en-US" sz="7800" b="1" dirty="0">
                <a:solidFill>
                  <a:schemeClr val="bg1"/>
                </a:solidFill>
                <a:latin typeface="+mn-lt"/>
              </a:rPr>
              <a:t>I created </a:t>
            </a:r>
            <a:r>
              <a:rPr lang="en-US" sz="7800" b="1" dirty="0" err="1">
                <a:solidFill>
                  <a:schemeClr val="bg1"/>
                </a:solidFill>
                <a:latin typeface="+mn-lt"/>
              </a:rPr>
              <a:t>SwissAI</a:t>
            </a:r>
            <a:endParaRPr lang="en-US" sz="7800" b="1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ct val="85000"/>
              </a:lnSpc>
            </a:pPr>
            <a:r>
              <a:rPr lang="en-US" sz="5400" b="1" i="1" dirty="0">
                <a:solidFill>
                  <a:schemeClr val="accent5">
                    <a:lumMod val="50000"/>
                  </a:schemeClr>
                </a:solidFill>
              </a:rPr>
              <a:t>one of the largest AI communities in Europe</a:t>
            </a:r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FB7F86-F0CF-AB45-981F-4DD2D7697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37" y="214191"/>
            <a:ext cx="1450573" cy="14505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18F1B3-E015-1C4A-BA67-FC45A51E32C9}"/>
              </a:ext>
            </a:extLst>
          </p:cNvPr>
          <p:cNvSpPr txBox="1"/>
          <p:nvPr/>
        </p:nvSpPr>
        <p:spPr>
          <a:xfrm>
            <a:off x="3474771" y="11340247"/>
            <a:ext cx="6361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1" dirty="0" err="1">
                <a:solidFill>
                  <a:srgbClr val="FF0000"/>
                </a:solidFill>
              </a:rPr>
              <a:t>www.SwissAI.org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8C921E7-7939-C14D-A4FC-6A573AC23E66}"/>
              </a:ext>
            </a:extLst>
          </p:cNvPr>
          <p:cNvSpPr txBox="1">
            <a:spLocks/>
          </p:cNvSpPr>
          <p:nvPr/>
        </p:nvSpPr>
        <p:spPr>
          <a:xfrm>
            <a:off x="9469383" y="8423119"/>
            <a:ext cx="3626565" cy="26110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b="1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Interviews</a:t>
            </a:r>
          </a:p>
          <a:p>
            <a:pPr algn="l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Consulting</a:t>
            </a:r>
          </a:p>
          <a:p>
            <a:pPr algn="l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Mentoring</a:t>
            </a:r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52007C-791E-A44D-85EC-A14A4419C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3" y="1951923"/>
            <a:ext cx="857974" cy="8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96B190D-8446-964E-BD08-F9FC3185AE68}"/>
              </a:ext>
            </a:extLst>
          </p:cNvPr>
          <p:cNvCxnSpPr>
            <a:cxnSpLocks/>
          </p:cNvCxnSpPr>
          <p:nvPr/>
        </p:nvCxnSpPr>
        <p:spPr>
          <a:xfrm>
            <a:off x="1584870" y="4912967"/>
            <a:ext cx="8204522" cy="2593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1227309-8799-D543-B8BC-966C634FF30B}"/>
              </a:ext>
            </a:extLst>
          </p:cNvPr>
          <p:cNvSpPr/>
          <p:nvPr/>
        </p:nvSpPr>
        <p:spPr>
          <a:xfrm>
            <a:off x="9695008" y="4938154"/>
            <a:ext cx="2904980" cy="3872568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04D33-376A-3743-97C6-27A290232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459" y="2111608"/>
            <a:ext cx="6772539" cy="2658641"/>
          </a:xfrm>
          <a:prstGeom prst="rect">
            <a:avLst/>
          </a:prstGeom>
        </p:spPr>
      </p:pic>
      <p:pic>
        <p:nvPicPr>
          <p:cNvPr id="41" name="Google Shape;531;gd486b2c66b_0_343" descr="Chart, scatter chart&#10;&#10;Description automatically generated">
            <a:extLst>
              <a:ext uri="{FF2B5EF4-FFF2-40B4-BE49-F238E27FC236}">
                <a16:creationId xmlns:a16="http://schemas.microsoft.com/office/drawing/2014/main" id="{6C82CF23-A5B9-8C40-96C0-C7F5C0726F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2037" y="6604760"/>
            <a:ext cx="1745180" cy="112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 descr="Timeline&#10;&#10;Description automatically generated">
            <a:extLst>
              <a:ext uri="{FF2B5EF4-FFF2-40B4-BE49-F238E27FC236}">
                <a16:creationId xmlns:a16="http://schemas.microsoft.com/office/drawing/2014/main" id="{ECD2713F-D8EA-3F4B-AACA-0D2A084BE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35" y="5999167"/>
            <a:ext cx="3527885" cy="2334780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1290406-710F-514D-8822-33B2040150C8}"/>
              </a:ext>
            </a:extLst>
          </p:cNvPr>
          <p:cNvSpPr/>
          <p:nvPr/>
        </p:nvSpPr>
        <p:spPr>
          <a:xfrm>
            <a:off x="0" y="1685597"/>
            <a:ext cx="4633181" cy="3262867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87B31FD-4F9E-0A4C-847E-A40CCDFF0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828" y="5369614"/>
            <a:ext cx="3221230" cy="3207616"/>
          </a:xfrm>
          <a:prstGeom prst="rect">
            <a:avLst/>
          </a:prstGeom>
        </p:spPr>
      </p:pic>
      <p:sp>
        <p:nvSpPr>
          <p:cNvPr id="6" name="Google Shape;135;gde00443802_0_0">
            <a:extLst>
              <a:ext uri="{FF2B5EF4-FFF2-40B4-BE49-F238E27FC236}">
                <a16:creationId xmlns:a16="http://schemas.microsoft.com/office/drawing/2014/main" id="{8443269E-920D-0043-A843-30A5C0AD7981}"/>
              </a:ext>
            </a:extLst>
          </p:cNvPr>
          <p:cNvSpPr/>
          <p:nvPr/>
        </p:nvSpPr>
        <p:spPr>
          <a:xfrm>
            <a:off x="5271091" y="1828946"/>
            <a:ext cx="7469373" cy="62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80000"/>
              </a:lnSpc>
              <a:spcBef>
                <a:spcPts val="0"/>
              </a:spcBef>
            </a:pPr>
            <a:r>
              <a:rPr lang="en-US" sz="2400" b="1" i="1" dirty="0">
                <a:solidFill>
                  <a:schemeClr val="bg2">
                    <a:lumMod val="25000"/>
                  </a:schemeClr>
                </a:solidFill>
                <a:ea typeface="Calibri"/>
                <a:cs typeface="Arial" panose="020B0604020202020204" pitchFamily="34" charset="0"/>
                <a:sym typeface="Calibri"/>
              </a:rPr>
              <a:t>Early Detection of Skin Cancer with Low-cost Devices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1E91E6-D8AC-0841-B21B-FCF22826D1E0}"/>
              </a:ext>
            </a:extLst>
          </p:cNvPr>
          <p:cNvSpPr txBox="1">
            <a:spLocks/>
          </p:cNvSpPr>
          <p:nvPr/>
        </p:nvSpPr>
        <p:spPr>
          <a:xfrm>
            <a:off x="-608026" y="1530775"/>
            <a:ext cx="5181414" cy="101522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i="1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r>
              <a:rPr lang="en-US" sz="36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Responsible for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BDBE4F-78BD-894E-9323-19A9AD5E4B0D}"/>
              </a:ext>
            </a:extLst>
          </p:cNvPr>
          <p:cNvSpPr txBox="1">
            <a:spLocks/>
          </p:cNvSpPr>
          <p:nvPr/>
        </p:nvSpPr>
        <p:spPr>
          <a:xfrm>
            <a:off x="10116341" y="5025990"/>
            <a:ext cx="2158968" cy="117750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40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Created</a:t>
            </a:r>
          </a:p>
          <a:p>
            <a:pPr>
              <a:lnSpc>
                <a:spcPct val="70000"/>
              </a:lnSpc>
            </a:pPr>
            <a:r>
              <a:rPr lang="en-US" sz="40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</a:p>
        </p:txBody>
      </p:sp>
      <p:pic>
        <p:nvPicPr>
          <p:cNvPr id="18" name="Google Shape;623;gd486b2c66b_0_415" descr="Icon&#10;&#10;Description automatically generated">
            <a:extLst>
              <a:ext uri="{FF2B5EF4-FFF2-40B4-BE49-F238E27FC236}">
                <a16:creationId xmlns:a16="http://schemas.microsoft.com/office/drawing/2014/main" id="{0B1F3953-0B03-7F4F-B17A-E31FEDFC710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2338" y="5766265"/>
            <a:ext cx="1834497" cy="55508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624;gd486b2c66b_0_415">
            <a:extLst>
              <a:ext uri="{FF2B5EF4-FFF2-40B4-BE49-F238E27FC236}">
                <a16:creationId xmlns:a16="http://schemas.microsoft.com/office/drawing/2014/main" id="{9939EB62-7FA9-4C49-9904-F1349D640FEC}"/>
              </a:ext>
            </a:extLst>
          </p:cNvPr>
          <p:cNvSpPr txBox="1"/>
          <p:nvPr/>
        </p:nvSpPr>
        <p:spPr>
          <a:xfrm>
            <a:off x="-9073489" y="4286891"/>
            <a:ext cx="4923213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workbench for Analysis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ibre Franklin"/>
              <a:buNone/>
            </a:pPr>
            <a:r>
              <a:rPr lang="en-US" sz="2800" dirty="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 Medical Images</a:t>
            </a:r>
            <a:endParaRPr sz="28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7C76864-A143-9B41-B89F-06CEE140791E}"/>
              </a:ext>
            </a:extLst>
          </p:cNvPr>
          <p:cNvSpPr/>
          <p:nvPr/>
        </p:nvSpPr>
        <p:spPr>
          <a:xfrm>
            <a:off x="-5992" y="8759505"/>
            <a:ext cx="2698005" cy="3872568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87B337-504F-414B-A519-9ECC98CCC0E7}"/>
              </a:ext>
            </a:extLst>
          </p:cNvPr>
          <p:cNvGrpSpPr/>
          <p:nvPr/>
        </p:nvGrpSpPr>
        <p:grpSpPr>
          <a:xfrm>
            <a:off x="2808149" y="9221869"/>
            <a:ext cx="6152005" cy="3054024"/>
            <a:chOff x="2770748" y="8997606"/>
            <a:chExt cx="6448396" cy="3033366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E3A6A51-B908-6C43-8684-168FDD49E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0748" y="8997606"/>
              <a:ext cx="6301712" cy="3033366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C2ED130D-F0AC-4940-9C37-57C5165686CF}"/>
                </a:ext>
              </a:extLst>
            </p:cNvPr>
            <p:cNvSpPr/>
            <p:nvPr/>
          </p:nvSpPr>
          <p:spPr>
            <a:xfrm>
              <a:off x="8526055" y="10225965"/>
              <a:ext cx="492857" cy="435972"/>
            </a:xfrm>
            <a:prstGeom prst="roundRect">
              <a:avLst>
                <a:gd name="adj" fmla="val 11677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28CF5BA-82A5-2346-BD05-063B88AA93A9}"/>
                </a:ext>
              </a:extLst>
            </p:cNvPr>
            <p:cNvSpPr/>
            <p:nvPr/>
          </p:nvSpPr>
          <p:spPr>
            <a:xfrm>
              <a:off x="8581290" y="9918560"/>
              <a:ext cx="4571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i="0" u="none" strike="noStrike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Helvetica Neue" panose="02000503000000020004" pitchFamily="2" charset="0"/>
                </a:rPr>
                <a:t>nn</a:t>
              </a:r>
              <a:endParaRPr lang="en-US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636B1A92-9E29-5D44-BFBA-BA3A51B6ADC4}"/>
                </a:ext>
              </a:extLst>
            </p:cNvPr>
            <p:cNvSpPr/>
            <p:nvPr/>
          </p:nvSpPr>
          <p:spPr>
            <a:xfrm>
              <a:off x="8816863" y="11091113"/>
              <a:ext cx="244297" cy="235465"/>
            </a:xfrm>
            <a:prstGeom prst="roundRect">
              <a:avLst>
                <a:gd name="adj" fmla="val 11677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66C449E-DAEA-AF4E-8668-DEBE3FA00FE3}"/>
                </a:ext>
              </a:extLst>
            </p:cNvPr>
            <p:cNvSpPr/>
            <p:nvPr/>
          </p:nvSpPr>
          <p:spPr>
            <a:xfrm>
              <a:off x="7657498" y="11280492"/>
              <a:ext cx="15616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Helvetica Neue" panose="02000503000000020004" pitchFamily="2" charset="0"/>
                </a:rPr>
                <a:t>de-novo </a:t>
              </a:r>
              <a:r>
                <a:rPr lang="en-GB" b="1" i="0" u="none" strike="noStrike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Helvetica Neue" panose="02000503000000020004" pitchFamily="2" charset="0"/>
                </a:rPr>
                <a:t>cnn</a:t>
              </a:r>
              <a:endParaRPr lang="en-US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681E77DF-0F2D-7B40-B95D-F54F9506FD33}"/>
              </a:ext>
            </a:extLst>
          </p:cNvPr>
          <p:cNvSpPr/>
          <p:nvPr/>
        </p:nvSpPr>
        <p:spPr>
          <a:xfrm>
            <a:off x="9164460" y="11458980"/>
            <a:ext cx="3277361" cy="646592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7A49F00-44F1-6E4E-9B34-8B59FA6EA05E}"/>
              </a:ext>
            </a:extLst>
          </p:cNvPr>
          <p:cNvSpPr/>
          <p:nvPr/>
        </p:nvSpPr>
        <p:spPr>
          <a:xfrm>
            <a:off x="9239008" y="11520666"/>
            <a:ext cx="2491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</a:rPr>
              <a:t>Business Model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C2AD99E7-4DA7-904C-8BB5-2A25001DB224}"/>
              </a:ext>
            </a:extLst>
          </p:cNvPr>
          <p:cNvSpPr/>
          <p:nvPr/>
        </p:nvSpPr>
        <p:spPr>
          <a:xfrm>
            <a:off x="9164460" y="10729980"/>
            <a:ext cx="3276296" cy="646592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4262B9-8E8B-4647-9531-F38F36F053E8}"/>
              </a:ext>
            </a:extLst>
          </p:cNvPr>
          <p:cNvSpPr/>
          <p:nvPr/>
        </p:nvSpPr>
        <p:spPr>
          <a:xfrm>
            <a:off x="9267881" y="10811052"/>
            <a:ext cx="327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</a:rPr>
              <a:t>Value Proposition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F0444D5F-2BF5-7F44-9DAA-AB80F74FD932}"/>
              </a:ext>
            </a:extLst>
          </p:cNvPr>
          <p:cNvSpPr/>
          <p:nvPr/>
        </p:nvSpPr>
        <p:spPr>
          <a:xfrm>
            <a:off x="9164460" y="10010579"/>
            <a:ext cx="3276296" cy="646592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55F8201-9A6F-E347-8EA3-31C22A8F21BC}"/>
              </a:ext>
            </a:extLst>
          </p:cNvPr>
          <p:cNvSpPr/>
          <p:nvPr/>
        </p:nvSpPr>
        <p:spPr>
          <a:xfrm>
            <a:off x="9239008" y="10072265"/>
            <a:ext cx="2628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</a:rPr>
              <a:t>Diagnostic Purpose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90D59F49-AC1A-1548-A122-3B80332D5C0C}"/>
              </a:ext>
            </a:extLst>
          </p:cNvPr>
          <p:cNvSpPr/>
          <p:nvPr/>
        </p:nvSpPr>
        <p:spPr>
          <a:xfrm>
            <a:off x="9164460" y="9290316"/>
            <a:ext cx="3276296" cy="646592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83F4A5-5618-DC4B-9749-9E77E1DECBA5}"/>
              </a:ext>
            </a:extLst>
          </p:cNvPr>
          <p:cNvSpPr/>
          <p:nvPr/>
        </p:nvSpPr>
        <p:spPr>
          <a:xfrm>
            <a:off x="9239008" y="9352002"/>
            <a:ext cx="2281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</a:rPr>
              <a:t>Model Accuracy 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200722C8-3EA0-5343-BA0A-804DBDDC33DA}"/>
              </a:ext>
            </a:extLst>
          </p:cNvPr>
          <p:cNvSpPr txBox="1">
            <a:spLocks/>
          </p:cNvSpPr>
          <p:nvPr/>
        </p:nvSpPr>
        <p:spPr>
          <a:xfrm>
            <a:off x="-29797" y="8607842"/>
            <a:ext cx="2698004" cy="118354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Evaluated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713B29AF-B145-1848-B108-CB4F21446B24}"/>
              </a:ext>
            </a:extLst>
          </p:cNvPr>
          <p:cNvSpPr txBox="1">
            <a:spLocks/>
          </p:cNvSpPr>
          <p:nvPr/>
        </p:nvSpPr>
        <p:spPr>
          <a:xfrm>
            <a:off x="513101" y="2638072"/>
            <a:ext cx="3882765" cy="197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project vision</a:t>
            </a:r>
          </a:p>
          <a:p>
            <a:pPr marL="342900" indent="-342900"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product  dev.</a:t>
            </a:r>
          </a:p>
          <a:p>
            <a:pPr marL="342900" indent="-342900"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Team of 3 Developers </a:t>
            </a:r>
          </a:p>
          <a:p>
            <a:pPr algn="l">
              <a:spcBef>
                <a:spcPts val="800"/>
              </a:spcBef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   &amp; 11 Advisors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C419508-BC26-E043-A1BA-7556D78C503E}"/>
              </a:ext>
            </a:extLst>
          </p:cNvPr>
          <p:cNvSpPr txBox="1">
            <a:spLocks/>
          </p:cNvSpPr>
          <p:nvPr/>
        </p:nvSpPr>
        <p:spPr>
          <a:xfrm>
            <a:off x="9710644" y="6802405"/>
            <a:ext cx="2790241" cy="183385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Classification 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of 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Medical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E8DA5E-A36F-9C43-8109-CDB2BF5E05D4}"/>
              </a:ext>
            </a:extLst>
          </p:cNvPr>
          <p:cNvSpPr txBox="1"/>
          <p:nvPr/>
        </p:nvSpPr>
        <p:spPr>
          <a:xfrm>
            <a:off x="486717" y="9941703"/>
            <a:ext cx="2232009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5000+ Models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2">
                    <a:lumMod val="25000"/>
                  </a:schemeClr>
                </a:solidFill>
              </a:rPr>
              <a:t>Several Datasets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8E411C82-657D-E14F-B2D1-D67EF0EAA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636" y="6203500"/>
            <a:ext cx="1694140" cy="1502122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4CC1B33-4828-E64A-A28A-3B114ED1BAD8}"/>
              </a:ext>
            </a:extLst>
          </p:cNvPr>
          <p:cNvCxnSpPr>
            <a:cxnSpLocks/>
          </p:cNvCxnSpPr>
          <p:nvPr/>
        </p:nvCxnSpPr>
        <p:spPr>
          <a:xfrm>
            <a:off x="2559176" y="8759504"/>
            <a:ext cx="8204522" cy="2593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oogle Shape;530;gd486b2c66b_0_343">
            <a:extLst>
              <a:ext uri="{FF2B5EF4-FFF2-40B4-BE49-F238E27FC236}">
                <a16:creationId xmlns:a16="http://schemas.microsoft.com/office/drawing/2014/main" id="{87281A4A-4DF7-8E4F-ACC7-0679A32ACDE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02337" y="7801249"/>
            <a:ext cx="1427606" cy="86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CF3DBF4-277A-E34A-BB68-D8BF7B6C4BD0}"/>
              </a:ext>
            </a:extLst>
          </p:cNvPr>
          <p:cNvSpPr/>
          <p:nvPr/>
        </p:nvSpPr>
        <p:spPr>
          <a:xfrm>
            <a:off x="-5991" y="-32573"/>
            <a:ext cx="12605979" cy="1749452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 descr="A picture containing shape&#10;&#10;Description automatically generated">
            <a:extLst>
              <a:ext uri="{FF2B5EF4-FFF2-40B4-BE49-F238E27FC236}">
                <a16:creationId xmlns:a16="http://schemas.microsoft.com/office/drawing/2014/main" id="{245AB169-8F9F-864F-9839-8960428DB2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" b="4"/>
          <a:stretch/>
        </p:blipFill>
        <p:spPr>
          <a:xfrm>
            <a:off x="167275" y="305868"/>
            <a:ext cx="4228591" cy="1000691"/>
          </a:xfrm>
          <a:prstGeom prst="roundRect">
            <a:avLst/>
          </a:prstGeom>
        </p:spPr>
      </p:pic>
      <p:sp>
        <p:nvSpPr>
          <p:cNvPr id="109" name="Title 1">
            <a:extLst>
              <a:ext uri="{FF2B5EF4-FFF2-40B4-BE49-F238E27FC236}">
                <a16:creationId xmlns:a16="http://schemas.microsoft.com/office/drawing/2014/main" id="{9F20343C-EBB5-F440-A93F-A3B120C2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132" y="845601"/>
            <a:ext cx="7751170" cy="733770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32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Product Owner </a:t>
            </a:r>
            <a:r>
              <a:rPr lang="en-US" sz="1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&amp;</a:t>
            </a:r>
            <a:r>
              <a:rPr lang="en-US" sz="32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 Lead Data Scientist </a:t>
            </a:r>
          </a:p>
        </p:txBody>
      </p:sp>
      <p:pic>
        <p:nvPicPr>
          <p:cNvPr id="44" name="Picture 43" descr="Timeline&#10;&#10;Description automatically generated">
            <a:extLst>
              <a:ext uri="{FF2B5EF4-FFF2-40B4-BE49-F238E27FC236}">
                <a16:creationId xmlns:a16="http://schemas.microsoft.com/office/drawing/2014/main" id="{E8D15296-1C46-AE4F-830F-AA29BD91AF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364" y="5369333"/>
            <a:ext cx="1750638" cy="88471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6B7E6CA-5060-0E4E-AA8F-C8BBD57CADAF}"/>
              </a:ext>
            </a:extLst>
          </p:cNvPr>
          <p:cNvSpPr txBox="1"/>
          <p:nvPr/>
        </p:nvSpPr>
        <p:spPr>
          <a:xfrm>
            <a:off x="51369" y="5285563"/>
            <a:ext cx="42613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24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Backbone of </a:t>
            </a:r>
            <a:r>
              <a:rPr lang="en-US" sz="2400" b="1" i="1" dirty="0">
                <a:solidFill>
                  <a:schemeClr val="bg2">
                    <a:lumMod val="25000"/>
                  </a:schemeClr>
                </a:solidFill>
              </a:rPr>
              <a:t>systems using  medical images</a:t>
            </a:r>
            <a:endParaRPr lang="en-US" sz="2400" b="1" i="1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112" name="Picture 1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178C249-D749-7B44-9D6C-ADBABBA95753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497" y="81314"/>
            <a:ext cx="1512832" cy="1486691"/>
          </a:xfrm>
          <a:prstGeom prst="ellipse">
            <a:avLst/>
          </a:prstGeom>
          <a:ln>
            <a:solidFill>
              <a:schemeClr val="accent5">
                <a:lumMod val="75000"/>
                <a:alpha val="45000"/>
              </a:schemeClr>
            </a:solidFill>
          </a:ln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4EA240DE-0AFF-5247-948A-AAF16CF51569}"/>
              </a:ext>
            </a:extLst>
          </p:cNvPr>
          <p:cNvSpPr txBox="1">
            <a:spLocks/>
          </p:cNvSpPr>
          <p:nvPr/>
        </p:nvSpPr>
        <p:spPr>
          <a:xfrm>
            <a:off x="4569132" y="340954"/>
            <a:ext cx="8399987" cy="733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60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ranklin Gothic Medium" panose="020B0603020102020204" pitchFamily="34" charset="0"/>
              </a:rPr>
              <a:t>Pawel Rosikiewicz</a:t>
            </a:r>
          </a:p>
        </p:txBody>
      </p:sp>
    </p:spTree>
    <p:extLst>
      <p:ext uri="{BB962C8B-B14F-4D97-AF65-F5344CB8AC3E}">
        <p14:creationId xmlns:p14="http://schemas.microsoft.com/office/powerpoint/2010/main" val="24121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231A70-510B-EF4E-B726-F6BAAC269558}"/>
              </a:ext>
            </a:extLst>
          </p:cNvPr>
          <p:cNvSpPr/>
          <p:nvPr/>
        </p:nvSpPr>
        <p:spPr>
          <a:xfrm>
            <a:off x="0" y="-20951"/>
            <a:ext cx="12622249" cy="1546429"/>
          </a:xfrm>
          <a:prstGeom prst="roundRect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4330E3-232E-5C4C-B852-5181A76C406D}"/>
              </a:ext>
            </a:extLst>
          </p:cNvPr>
          <p:cNvGrpSpPr/>
          <p:nvPr/>
        </p:nvGrpSpPr>
        <p:grpSpPr>
          <a:xfrm>
            <a:off x="376230" y="339485"/>
            <a:ext cx="3698424" cy="729106"/>
            <a:chOff x="1324598" y="2932121"/>
            <a:chExt cx="3698424" cy="72910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B4D69F-769F-7045-AECF-C9CF3D91D9CC}"/>
                </a:ext>
              </a:extLst>
            </p:cNvPr>
            <p:cNvSpPr/>
            <p:nvPr/>
          </p:nvSpPr>
          <p:spPr bwMode="auto">
            <a:xfrm flipH="1">
              <a:off x="1324598" y="2975863"/>
              <a:ext cx="777667" cy="6853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614E52-62AF-1547-9F95-6C3F3295AA2B}"/>
                </a:ext>
              </a:extLst>
            </p:cNvPr>
            <p:cNvGrpSpPr/>
            <p:nvPr/>
          </p:nvGrpSpPr>
          <p:grpSpPr>
            <a:xfrm>
              <a:off x="1324598" y="2932121"/>
              <a:ext cx="3698424" cy="729106"/>
              <a:chOff x="2236630" y="2179024"/>
              <a:chExt cx="3698424" cy="72910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026AF7D-2E03-C745-827F-783EF2D69178}"/>
                  </a:ext>
                </a:extLst>
              </p:cNvPr>
              <p:cNvSpPr/>
              <p:nvPr/>
            </p:nvSpPr>
            <p:spPr bwMode="auto">
              <a:xfrm flipH="1">
                <a:off x="2689241" y="2214867"/>
                <a:ext cx="3226371" cy="685364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Google Shape;131;gde00443802_0_0">
                <a:extLst>
                  <a:ext uri="{FF2B5EF4-FFF2-40B4-BE49-F238E27FC236}">
                    <a16:creationId xmlns:a16="http://schemas.microsoft.com/office/drawing/2014/main" id="{671CBEEB-1232-CD45-8609-3F0A15AAA02D}"/>
                  </a:ext>
                </a:extLst>
              </p:cNvPr>
              <p:cNvSpPr/>
              <p:nvPr/>
            </p:nvSpPr>
            <p:spPr>
              <a:xfrm>
                <a:off x="2734604" y="2179024"/>
                <a:ext cx="3200450" cy="702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  <a:sym typeface="Calibri"/>
                  </a:rPr>
                  <a:t>Gap.Jumper</a:t>
                </a:r>
                <a:endParaRPr sz="3600" b="1" dirty="0">
                  <a:solidFill>
                    <a:schemeClr val="bg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D1E6CD1-9281-D044-85AD-6640901C4D3F}"/>
                  </a:ext>
                </a:extLst>
              </p:cNvPr>
              <p:cNvSpPr/>
              <p:nvPr/>
            </p:nvSpPr>
            <p:spPr bwMode="auto">
              <a:xfrm flipH="1">
                <a:off x="2652251" y="2222766"/>
                <a:ext cx="179747" cy="68536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Picture 1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32E44E92-5259-6440-9D7E-338E622BC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20751" y="2249269"/>
                <a:ext cx="472363" cy="632358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D11570F-93B0-664A-AECC-8AECBB1B0687}"/>
                  </a:ext>
                </a:extLst>
              </p:cNvPr>
              <p:cNvSpPr/>
              <p:nvPr/>
            </p:nvSpPr>
            <p:spPr bwMode="auto">
              <a:xfrm flipH="1">
                <a:off x="2236630" y="2214867"/>
                <a:ext cx="3678982" cy="685364"/>
              </a:xfrm>
              <a:prstGeom prst="roundRect">
                <a:avLst/>
              </a:prstGeom>
              <a:noFill/>
              <a:ln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94A1A91A-02C7-3047-B88E-F80AFD80848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37836" y="10819196"/>
            <a:ext cx="2793197" cy="589489"/>
            <a:chOff x="6424638" y="-2648791"/>
            <a:chExt cx="8547457" cy="1802207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77E7D371-DEB8-944B-A8B6-3858FC03E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638" y="-2648791"/>
              <a:ext cx="3362880" cy="1802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867B319-CB88-E948-9451-288B24428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6806" y="-2648791"/>
              <a:ext cx="7035289" cy="1267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Image 30" descr="lo_fns_fr [Converti].jpg">
            <a:extLst>
              <a:ext uri="{FF2B5EF4-FFF2-40B4-BE49-F238E27FC236}">
                <a16:creationId xmlns:a16="http://schemas.microsoft.com/office/drawing/2014/main" id="{BD17BAFE-8AF4-3240-A660-CFF4BA66D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969" y="10807505"/>
            <a:ext cx="1823577" cy="48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Google Shape;117;gd0724d1bc8_0_0">
            <a:extLst>
              <a:ext uri="{FF2B5EF4-FFF2-40B4-BE49-F238E27FC236}">
                <a16:creationId xmlns:a16="http://schemas.microsoft.com/office/drawing/2014/main" id="{E490AB07-9641-7843-85E3-1D14B8C7A150}"/>
              </a:ext>
            </a:extLst>
          </p:cNvPr>
          <p:cNvSpPr/>
          <p:nvPr/>
        </p:nvSpPr>
        <p:spPr>
          <a:xfrm>
            <a:off x="7687308" y="10058861"/>
            <a:ext cx="3999945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Arial"/>
              <a:buNone/>
            </a:pPr>
            <a:r>
              <a:rPr lang="en-US" sz="3200" i="1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www.SimpleAI.</a:t>
            </a:r>
            <a:r>
              <a:rPr lang="en-US" sz="3200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</a:t>
            </a:r>
            <a:endParaRPr sz="320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Shape, company name&#10;&#10;Description automatically generated">
            <a:extLst>
              <a:ext uri="{FF2B5EF4-FFF2-40B4-BE49-F238E27FC236}">
                <a16:creationId xmlns:a16="http://schemas.microsoft.com/office/drawing/2014/main" id="{62193CC4-0C2E-734B-9A83-2075BB9EB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2320" y="10552134"/>
            <a:ext cx="948586" cy="948586"/>
          </a:xfrm>
          <a:prstGeom prst="rect">
            <a:avLst/>
          </a:prstGeom>
        </p:spPr>
      </p:pic>
      <p:sp>
        <p:nvSpPr>
          <p:cNvPr id="33" name="Rectangle 58">
            <a:extLst>
              <a:ext uri="{FF2B5EF4-FFF2-40B4-BE49-F238E27FC236}">
                <a16:creationId xmlns:a16="http://schemas.microsoft.com/office/drawing/2014/main" id="{35D2DC5B-7A7C-3244-9CF8-03DEA425A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892" y="4931447"/>
            <a:ext cx="61266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sz="2200" b="1" dirty="0">
                <a:solidFill>
                  <a:srgbClr val="008000"/>
                </a:solidFill>
              </a:rPr>
              <a:t>A</a:t>
            </a:r>
            <a:r>
              <a:rPr lang="en-US" altLang="en-CH" sz="2200" dirty="0"/>
              <a:t>/</a:t>
            </a:r>
            <a:r>
              <a:rPr lang="en-US" altLang="en-CH" sz="2200" b="1" dirty="0">
                <a:solidFill>
                  <a:srgbClr val="FF0000"/>
                </a:solidFill>
              </a:rPr>
              <a:t>T</a:t>
            </a:r>
          </a:p>
          <a:p>
            <a:pPr algn="ctr" eaLnBrk="1" hangingPunct="1"/>
            <a:r>
              <a:rPr lang="en-US" altLang="en-CH" sz="22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en-CH" sz="2200" b="1" dirty="0">
                <a:solidFill>
                  <a:srgbClr val="FF0000"/>
                </a:solidFill>
              </a:rPr>
              <a:t>    </a:t>
            </a:r>
            <a:endParaRPr lang="en-US" altLang="en-CH" sz="2200" b="1" dirty="0">
              <a:solidFill>
                <a:srgbClr val="008000"/>
              </a:solidFill>
            </a:endParaRPr>
          </a:p>
          <a:p>
            <a:pPr algn="ctr" eaLnBrk="1" hangingPunct="1"/>
            <a:r>
              <a:rPr lang="en-US" altLang="en-CH" sz="2200" dirty="0" err="1"/>
              <a:t>na</a:t>
            </a:r>
            <a:r>
              <a:rPr lang="en-US" altLang="en-CH" sz="2200" b="1" dirty="0">
                <a:solidFill>
                  <a:srgbClr val="008000"/>
                </a:solidFill>
              </a:rPr>
              <a:t>  </a:t>
            </a:r>
            <a:endParaRPr lang="en-US" altLang="en-CH" sz="2200" b="1" dirty="0">
              <a:solidFill>
                <a:srgbClr val="FF0000"/>
              </a:solidFill>
            </a:endParaRP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B028D421-73BA-C845-8A21-D353D7976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483" y="4942823"/>
            <a:ext cx="1610128" cy="108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en-US" altLang="en-CH" sz="1400" b="1" dirty="0">
                <a:solidFill>
                  <a:schemeClr val="bg1">
                    <a:lumMod val="50000"/>
                  </a:schemeClr>
                </a:solidFill>
              </a:rPr>
              <a:t>OK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en-CH" sz="1400" b="1" dirty="0">
                <a:solidFill>
                  <a:schemeClr val="bg1">
                    <a:lumMod val="50000"/>
                  </a:schemeClr>
                </a:solidFill>
              </a:rPr>
              <a:t>T – NOT DETECTED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en-CH" sz="1400" b="1" dirty="0">
                <a:solidFill>
                  <a:schemeClr val="bg1">
                    <a:lumMod val="50000"/>
                  </a:schemeClr>
                </a:solidFill>
              </a:rPr>
              <a:t>NO DATA</a:t>
            </a:r>
          </a:p>
        </p:txBody>
      </p:sp>
      <p:sp>
        <p:nvSpPr>
          <p:cNvPr id="35" name="Google Shape;326;p4">
            <a:extLst>
              <a:ext uri="{FF2B5EF4-FFF2-40B4-BE49-F238E27FC236}">
                <a16:creationId xmlns:a16="http://schemas.microsoft.com/office/drawing/2014/main" id="{B5497B70-8EE5-E847-ABF5-A7AA71862932}"/>
              </a:ext>
            </a:extLst>
          </p:cNvPr>
          <p:cNvSpPr/>
          <p:nvPr/>
        </p:nvSpPr>
        <p:spPr>
          <a:xfrm>
            <a:off x="3295251" y="5003881"/>
            <a:ext cx="549111" cy="976859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2131B617-27DC-D64E-863C-B92F65BB67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75" y="4603266"/>
            <a:ext cx="709245" cy="150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5E8F1F9-B924-9142-A133-A0334AAA6B6D}"/>
              </a:ext>
            </a:extLst>
          </p:cNvPr>
          <p:cNvGrpSpPr>
            <a:grpSpLocks noChangeAspect="1"/>
          </p:cNvGrpSpPr>
          <p:nvPr/>
        </p:nvGrpSpPr>
        <p:grpSpPr>
          <a:xfrm>
            <a:off x="1850914" y="4483723"/>
            <a:ext cx="682600" cy="514144"/>
            <a:chOff x="1328786" y="3460457"/>
            <a:chExt cx="488236" cy="36774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DCC2DF3-36ED-4940-9378-73F32FF90E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39858" y="3514785"/>
              <a:ext cx="220538" cy="278560"/>
              <a:chOff x="3449603" y="2398827"/>
              <a:chExt cx="1350023" cy="1433527"/>
            </a:xfrm>
          </p:grpSpPr>
          <p:pic>
            <p:nvPicPr>
              <p:cNvPr id="39" name="Picture 38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7E7A579-C146-5C49-AE6D-86787AE7E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5530" y="3070440"/>
                <a:ext cx="389550" cy="380957"/>
              </a:xfrm>
              <a:prstGeom prst="rect">
                <a:avLst/>
              </a:prstGeom>
            </p:spPr>
          </p:pic>
          <p:pic>
            <p:nvPicPr>
              <p:cNvPr id="40" name="Picture 3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48E8BBB5-9BEB-CB4A-B501-7F5E6B5A2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0332" y="2878551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A6EB077C-876D-4047-9C8E-7834FB298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0076" y="3451396"/>
                <a:ext cx="389550" cy="380957"/>
              </a:xfrm>
              <a:prstGeom prst="rect">
                <a:avLst/>
              </a:prstGeom>
            </p:spPr>
          </p:pic>
          <p:pic>
            <p:nvPicPr>
              <p:cNvPr id="42" name="Picture 41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62A51D17-B794-804F-88B0-75A5E4BDB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6847" y="2610461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43" name="Picture 42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3FE95E6B-2690-9946-9B60-40A7076A1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2640" y="3451397"/>
                <a:ext cx="389550" cy="380957"/>
              </a:xfrm>
              <a:prstGeom prst="rect">
                <a:avLst/>
              </a:prstGeom>
            </p:spPr>
          </p:pic>
          <p:pic>
            <p:nvPicPr>
              <p:cNvPr id="44" name="Picture 4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39C65542-EB47-A646-A311-EB07E7D87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87442" y="3259508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45" name="Picture 4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57CD2195-2E50-8549-A4DE-430D2C9EE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9603" y="2759885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46" name="Picture 45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24F6C4B-DDDF-214B-B642-74CB28ABF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9153" y="2398827"/>
                <a:ext cx="389550" cy="383779"/>
              </a:xfrm>
              <a:prstGeom prst="rect">
                <a:avLst/>
              </a:prstGeom>
            </p:spPr>
          </p:pic>
        </p:grpSp>
        <p:sp>
          <p:nvSpPr>
            <p:cNvPr id="55" name="Shape 54">
              <a:extLst>
                <a:ext uri="{FF2B5EF4-FFF2-40B4-BE49-F238E27FC236}">
                  <a16:creationId xmlns:a16="http://schemas.microsoft.com/office/drawing/2014/main" id="{E995EEDE-D53B-7542-B24C-69DE00EE935F}"/>
                </a:ext>
              </a:extLst>
            </p:cNvPr>
            <p:cNvSpPr/>
            <p:nvPr/>
          </p:nvSpPr>
          <p:spPr>
            <a:xfrm>
              <a:off x="1328786" y="3460457"/>
              <a:ext cx="488236" cy="367746"/>
            </a:xfrm>
            <a:prstGeom prst="funnel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57" name="Picture 5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B66763A-EC63-8F48-A803-9BF5135D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7063" y="3521713"/>
              <a:ext cx="63636" cy="74026"/>
            </a:xfrm>
            <a:prstGeom prst="rect">
              <a:avLst/>
            </a:prstGeom>
          </p:spPr>
        </p:pic>
        <p:pic>
          <p:nvPicPr>
            <p:cNvPr id="58" name="Picture 5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A32E166-D217-8B4B-85F0-18F1A5A71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2944" y="3617051"/>
              <a:ext cx="63636" cy="74026"/>
            </a:xfrm>
            <a:prstGeom prst="rect">
              <a:avLst/>
            </a:prstGeom>
          </p:spPr>
        </p:pic>
        <p:pic>
          <p:nvPicPr>
            <p:cNvPr id="59" name="Picture 5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F025E78-63FD-CA4F-81D5-C5AA6B95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8343" y="3538556"/>
              <a:ext cx="63636" cy="74026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16690A2-C052-0042-921A-8118F2F8F76E}"/>
              </a:ext>
            </a:extLst>
          </p:cNvPr>
          <p:cNvGrpSpPr>
            <a:grpSpLocks noChangeAspect="1"/>
          </p:cNvGrpSpPr>
          <p:nvPr/>
        </p:nvGrpSpPr>
        <p:grpSpPr>
          <a:xfrm>
            <a:off x="1836268" y="5164072"/>
            <a:ext cx="682600" cy="514144"/>
            <a:chOff x="1337978" y="3882554"/>
            <a:chExt cx="488236" cy="36774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3377D9B-23EE-6348-8CED-EE178D6273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75399" y="3897803"/>
              <a:ext cx="206979" cy="240574"/>
              <a:chOff x="3349816" y="4779704"/>
              <a:chExt cx="1325893" cy="1294916"/>
            </a:xfrm>
          </p:grpSpPr>
          <p:pic>
            <p:nvPicPr>
              <p:cNvPr id="48" name="Picture 47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F92E1BAD-7A48-3749-92AE-5C928CF54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4842" y="5451317"/>
                <a:ext cx="389550" cy="380957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84D71583-993B-BE41-B5AA-5B2A20A09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9644" y="5259428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39FFD08A-5A1A-204C-B110-3AFDF3A0C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6159" y="4991338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51" name="Picture 50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16B0618D-535C-FE44-BE28-AC42E993E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7329" y="5690841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4AC2E37C-7CAC-7C49-8AB2-EB65F6952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8915" y="5140762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53" name="Picture 52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F66DDD6C-16B3-0E4D-9D89-CBDF2D4C1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8465" y="4779704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54" name="Picture 5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1CB34B54-92ED-344D-BD9A-E00496DF3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9816" y="5617344"/>
                <a:ext cx="389550" cy="383779"/>
              </a:xfrm>
              <a:prstGeom prst="rect">
                <a:avLst/>
              </a:prstGeom>
            </p:spPr>
          </p:pic>
        </p:grpSp>
        <p:sp>
          <p:nvSpPr>
            <p:cNvPr id="56" name="Shape 55">
              <a:extLst>
                <a:ext uri="{FF2B5EF4-FFF2-40B4-BE49-F238E27FC236}">
                  <a16:creationId xmlns:a16="http://schemas.microsoft.com/office/drawing/2014/main" id="{D86C55CF-AB06-4548-B341-E708954112BA}"/>
                </a:ext>
              </a:extLst>
            </p:cNvPr>
            <p:cNvSpPr/>
            <p:nvPr/>
          </p:nvSpPr>
          <p:spPr>
            <a:xfrm>
              <a:off x="1337978" y="3882554"/>
              <a:ext cx="488236" cy="367746"/>
            </a:xfrm>
            <a:prstGeom prst="funnel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60" name="Picture 5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97CACF6-12C1-F04C-8367-EFC75643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1136" y="3976222"/>
              <a:ext cx="60811" cy="71300"/>
            </a:xfrm>
            <a:prstGeom prst="rect">
              <a:avLst/>
            </a:prstGeom>
          </p:spPr>
        </p:pic>
        <p:pic>
          <p:nvPicPr>
            <p:cNvPr id="61" name="Picture 6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57D28E7-6696-0947-B604-BCDD0B5A6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5504" y="3982897"/>
              <a:ext cx="60811" cy="71300"/>
            </a:xfrm>
            <a:prstGeom prst="rect">
              <a:avLst/>
            </a:prstGeom>
          </p:spPr>
        </p:pic>
        <p:pic>
          <p:nvPicPr>
            <p:cNvPr id="62" name="Picture 6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AE8AF2D-ACB9-AC49-A18F-D629F79D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85933" y="4090193"/>
              <a:ext cx="60811" cy="713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0EB3C09-2B1A-6444-B797-391C12F84893}"/>
              </a:ext>
            </a:extLst>
          </p:cNvPr>
          <p:cNvGrpSpPr>
            <a:grpSpLocks noChangeAspect="1"/>
          </p:cNvGrpSpPr>
          <p:nvPr/>
        </p:nvGrpSpPr>
        <p:grpSpPr>
          <a:xfrm>
            <a:off x="1801628" y="5845749"/>
            <a:ext cx="682600" cy="514144"/>
            <a:chOff x="1344728" y="4266362"/>
            <a:chExt cx="488236" cy="36774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C8EE4DF-F140-7745-81C2-77094DCBAC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82148" y="4281611"/>
              <a:ext cx="206979" cy="240574"/>
              <a:chOff x="3349816" y="4779704"/>
              <a:chExt cx="1325893" cy="1294916"/>
            </a:xfrm>
          </p:grpSpPr>
          <p:pic>
            <p:nvPicPr>
              <p:cNvPr id="65" name="Picture 6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9D671183-980A-ED42-8CE8-8D4AA140E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4842" y="5451317"/>
                <a:ext cx="389550" cy="380957"/>
              </a:xfrm>
              <a:prstGeom prst="rect">
                <a:avLst/>
              </a:prstGeom>
            </p:spPr>
          </p:pic>
          <p:pic>
            <p:nvPicPr>
              <p:cNvPr id="66" name="Picture 65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C0F9D8FD-F12F-2C46-8E23-187E664D6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9644" y="5259428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67" name="Picture 66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1C8EB4A-D742-D247-837A-2A062C8B5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6159" y="4991338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68" name="Picture 67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E327C0E-8D7F-A244-A579-36ECAD5A0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7329" y="5690841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69" name="Picture 68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24E959AC-83C5-DE4F-B043-779ED5109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8915" y="5140762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70" name="Picture 6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CE5109B4-365C-8A48-804D-5AD0D5551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8465" y="4779704"/>
                <a:ext cx="389550" cy="383779"/>
              </a:xfrm>
              <a:prstGeom prst="rect">
                <a:avLst/>
              </a:prstGeom>
            </p:spPr>
          </p:pic>
          <p:pic>
            <p:nvPicPr>
              <p:cNvPr id="71" name="Picture 70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996DD537-0670-BB4E-8E21-85CA78D42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9816" y="5617344"/>
                <a:ext cx="389550" cy="383779"/>
              </a:xfrm>
              <a:prstGeom prst="rect">
                <a:avLst/>
              </a:prstGeom>
            </p:spPr>
          </p:pic>
        </p:grpSp>
        <p:sp>
          <p:nvSpPr>
            <p:cNvPr id="72" name="Shape 71">
              <a:extLst>
                <a:ext uri="{FF2B5EF4-FFF2-40B4-BE49-F238E27FC236}">
                  <a16:creationId xmlns:a16="http://schemas.microsoft.com/office/drawing/2014/main" id="{85769B22-BEEF-A943-AEA1-31F5FB788393}"/>
                </a:ext>
              </a:extLst>
            </p:cNvPr>
            <p:cNvSpPr/>
            <p:nvPr/>
          </p:nvSpPr>
          <p:spPr>
            <a:xfrm>
              <a:off x="1344728" y="4266362"/>
              <a:ext cx="488236" cy="367746"/>
            </a:xfrm>
            <a:prstGeom prst="funnel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73" name="Picture 7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88B3393-13F1-5E44-B5CE-A9096E72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7886" y="4360030"/>
              <a:ext cx="60811" cy="71300"/>
            </a:xfrm>
            <a:prstGeom prst="rect">
              <a:avLst/>
            </a:prstGeom>
          </p:spPr>
        </p:pic>
        <p:pic>
          <p:nvPicPr>
            <p:cNvPr id="74" name="Picture 7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1D965F0-01A8-6143-B01B-375A2301D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12253" y="4366705"/>
              <a:ext cx="60811" cy="71300"/>
            </a:xfrm>
            <a:prstGeom prst="rect">
              <a:avLst/>
            </a:prstGeom>
          </p:spPr>
        </p:pic>
        <p:pic>
          <p:nvPicPr>
            <p:cNvPr id="75" name="Picture 7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70EC8F2-5000-2D4A-8172-0077C6487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53603" y="4468888"/>
              <a:ext cx="60811" cy="713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BE8797A-B056-B142-93CF-C6445400391F}"/>
              </a:ext>
            </a:extLst>
          </p:cNvPr>
          <p:cNvGrpSpPr/>
          <p:nvPr/>
        </p:nvGrpSpPr>
        <p:grpSpPr>
          <a:xfrm>
            <a:off x="1003104" y="4659024"/>
            <a:ext cx="750128" cy="1464209"/>
            <a:chOff x="869139" y="3609779"/>
            <a:chExt cx="451856" cy="72107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7F422A9-BE29-1646-BEEA-DB55C0D54506}"/>
                </a:ext>
              </a:extLst>
            </p:cNvPr>
            <p:cNvCxnSpPr>
              <a:cxnSpLocks/>
              <a:stCxn id="77" idx="4"/>
            </p:cNvCxnSpPr>
            <p:nvPr/>
          </p:nvCxnSpPr>
          <p:spPr bwMode="auto">
            <a:xfrm>
              <a:off x="898070" y="3990076"/>
              <a:ext cx="388697" cy="34077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C692A94-EBEA-9748-9E24-2AC8EF04561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8070" y="3609779"/>
              <a:ext cx="422925" cy="31698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6FFE4E8-222E-9B4A-953F-082C868E5702}"/>
                </a:ext>
              </a:extLst>
            </p:cNvPr>
            <p:cNvCxnSpPr>
              <a:cxnSpLocks/>
              <a:stCxn id="77" idx="6"/>
            </p:cNvCxnSpPr>
            <p:nvPr/>
          </p:nvCxnSpPr>
          <p:spPr bwMode="auto">
            <a:xfrm>
              <a:off x="927002" y="3958421"/>
              <a:ext cx="369773" cy="6461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72C73A8-EAFB-3E47-A880-C8B183A00B03}"/>
                </a:ext>
              </a:extLst>
            </p:cNvPr>
            <p:cNvSpPr/>
            <p:nvPr/>
          </p:nvSpPr>
          <p:spPr>
            <a:xfrm>
              <a:off x="869139" y="3926767"/>
              <a:ext cx="57863" cy="63309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07D69CC5-6512-424C-B20B-387599D53E64}"/>
              </a:ext>
            </a:extLst>
          </p:cNvPr>
          <p:cNvSpPr/>
          <p:nvPr/>
        </p:nvSpPr>
        <p:spPr>
          <a:xfrm>
            <a:off x="2722776" y="5226280"/>
            <a:ext cx="462660" cy="444589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3" name="Google Shape;326;p4">
            <a:extLst>
              <a:ext uri="{FF2B5EF4-FFF2-40B4-BE49-F238E27FC236}">
                <a16:creationId xmlns:a16="http://schemas.microsoft.com/office/drawing/2014/main" id="{327B2C66-A9FD-5F4F-B95B-7FB64014B02C}"/>
              </a:ext>
            </a:extLst>
          </p:cNvPr>
          <p:cNvSpPr/>
          <p:nvPr/>
        </p:nvSpPr>
        <p:spPr>
          <a:xfrm>
            <a:off x="240651" y="2925569"/>
            <a:ext cx="6059078" cy="496351"/>
          </a:xfrm>
          <a:prstGeom prst="roundRect">
            <a:avLst>
              <a:gd name="adj" fmla="val 0"/>
            </a:avLst>
          </a:prstGeom>
          <a:solidFill>
            <a:srgbClr val="FF0000">
              <a:alpha val="51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rgbClr val="1F3864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Rectangle 10">
            <a:extLst>
              <a:ext uri="{FF2B5EF4-FFF2-40B4-BE49-F238E27FC236}">
                <a16:creationId xmlns:a16="http://schemas.microsoft.com/office/drawing/2014/main" id="{45AC76B5-3BD8-CA42-B835-CF16AA292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928" y="3455230"/>
            <a:ext cx="5780098" cy="830997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Even samples taken from the same source </a:t>
            </a:r>
          </a:p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may give different results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AC2559E-D265-E24E-8060-3B73283173FC}"/>
              </a:ext>
            </a:extLst>
          </p:cNvPr>
          <p:cNvSpPr/>
          <p:nvPr/>
        </p:nvSpPr>
        <p:spPr>
          <a:xfrm>
            <a:off x="7642154" y="6547219"/>
            <a:ext cx="2518374" cy="359581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tx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1EF6B9-4FEF-284F-BD22-DCC9FC284F6A}"/>
              </a:ext>
            </a:extLst>
          </p:cNvPr>
          <p:cNvSpPr/>
          <p:nvPr/>
        </p:nvSpPr>
        <p:spPr>
          <a:xfrm rot="17493499">
            <a:off x="10749750" y="6984921"/>
            <a:ext cx="532348" cy="22219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6C7FA1D-0EDA-AC46-8943-4D646BC72964}"/>
              </a:ext>
            </a:extLst>
          </p:cNvPr>
          <p:cNvSpPr/>
          <p:nvPr/>
        </p:nvSpPr>
        <p:spPr>
          <a:xfrm>
            <a:off x="10722056" y="6301154"/>
            <a:ext cx="532348" cy="4528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10">
            <a:extLst>
              <a:ext uri="{FF2B5EF4-FFF2-40B4-BE49-F238E27FC236}">
                <a16:creationId xmlns:a16="http://schemas.microsoft.com/office/drawing/2014/main" id="{25DBC015-20F6-984F-B199-8B858BC4A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5860" y="4658002"/>
            <a:ext cx="5426784" cy="830997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I implemented the approach that is used for decision making in drones &amp; planes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6C99035-B7DB-E648-9EEF-16AD6A997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5061" y="2916422"/>
            <a:ext cx="2155485" cy="1342696"/>
          </a:xfrm>
          <a:prstGeom prst="rect">
            <a:avLst/>
          </a:prstGeom>
        </p:spPr>
      </p:pic>
      <p:sp>
        <p:nvSpPr>
          <p:cNvPr id="97" name="Rectangle 10">
            <a:extLst>
              <a:ext uri="{FF2B5EF4-FFF2-40B4-BE49-F238E27FC236}">
                <a16:creationId xmlns:a16="http://schemas.microsoft.com/office/drawing/2014/main" id="{11918F0C-22C6-2940-A4A0-8B7B5C719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3049" y="5814128"/>
            <a:ext cx="24467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sz="1600" b="1" dirty="0"/>
              <a:t>Evidence Scores 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32F25BE0-64D6-9F41-959B-E2FD4D8915A5}"/>
              </a:ext>
            </a:extLst>
          </p:cNvPr>
          <p:cNvSpPr/>
          <p:nvPr/>
        </p:nvSpPr>
        <p:spPr bwMode="auto">
          <a:xfrm flipH="1">
            <a:off x="7812544" y="5901324"/>
            <a:ext cx="2061347" cy="1675620"/>
          </a:xfrm>
          <a:prstGeom prst="roundRect">
            <a:avLst>
              <a:gd name="adj" fmla="val 827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ectangle 7">
            <a:extLst>
              <a:ext uri="{FF2B5EF4-FFF2-40B4-BE49-F238E27FC236}">
                <a16:creationId xmlns:a16="http://schemas.microsoft.com/office/drawing/2014/main" id="{354D5FFF-A3FB-AC46-BE79-196FA2042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7160" y="5666289"/>
            <a:ext cx="2134075" cy="190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CH" sz="1600" b="1" dirty="0"/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CH" sz="1600" b="1" dirty="0"/>
              <a:t>SEMI-SUPERVIZED ML ALG. </a:t>
            </a: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CH" sz="1600" b="1" dirty="0"/>
              <a:t>DST-BASED</a:t>
            </a: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CH" sz="1600" b="1" dirty="0"/>
              <a:t>NO IMPUTATION</a:t>
            </a:r>
          </a:p>
        </p:txBody>
      </p:sp>
      <p:pic>
        <p:nvPicPr>
          <p:cNvPr id="100" name="Picture 9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ED60915-67F1-C743-9453-90A19DBD30B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7" t="5829" r="1242" b="6470"/>
          <a:stretch/>
        </p:blipFill>
        <p:spPr>
          <a:xfrm>
            <a:off x="8030180" y="5737180"/>
            <a:ext cx="1534352" cy="277130"/>
          </a:xfrm>
          <a:prstGeom prst="roundRect">
            <a:avLst/>
          </a:prstGeom>
        </p:spPr>
      </p:pic>
      <p:sp>
        <p:nvSpPr>
          <p:cNvPr id="101" name="Rectangle 10">
            <a:extLst>
              <a:ext uri="{FF2B5EF4-FFF2-40B4-BE49-F238E27FC236}">
                <a16:creationId xmlns:a16="http://schemas.microsoft.com/office/drawing/2014/main" id="{BAE1262E-8416-7741-BB0D-841DDD4FB56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608262" y="6460251"/>
            <a:ext cx="1248830" cy="4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en-CH" sz="1400" b="1" dirty="0"/>
              <a:t>Data Support</a:t>
            </a:r>
          </a:p>
        </p:txBody>
      </p:sp>
      <p:sp>
        <p:nvSpPr>
          <p:cNvPr id="102" name="Half-frame 101">
            <a:extLst>
              <a:ext uri="{FF2B5EF4-FFF2-40B4-BE49-F238E27FC236}">
                <a16:creationId xmlns:a16="http://schemas.microsoft.com/office/drawing/2014/main" id="{EC66704E-231F-D044-8A72-686EEA2CF610}"/>
              </a:ext>
            </a:extLst>
          </p:cNvPr>
          <p:cNvSpPr/>
          <p:nvPr/>
        </p:nvSpPr>
        <p:spPr>
          <a:xfrm rot="16200000">
            <a:off x="10605899" y="6071078"/>
            <a:ext cx="1124630" cy="1486421"/>
          </a:xfrm>
          <a:prstGeom prst="halfFrame">
            <a:avLst>
              <a:gd name="adj1" fmla="val 0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">
            <a:extLst>
              <a:ext uri="{FF2B5EF4-FFF2-40B4-BE49-F238E27FC236}">
                <a16:creationId xmlns:a16="http://schemas.microsoft.com/office/drawing/2014/main" id="{7F77DB45-D9D2-A041-86BB-C70B41CEE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6698" y="7154969"/>
            <a:ext cx="1414208" cy="4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en-CH" sz="1400" b="1" dirty="0"/>
              <a:t>Sample Quality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1BF8FE-A27E-2447-A6F9-DF9FF8117F72}"/>
              </a:ext>
            </a:extLst>
          </p:cNvPr>
          <p:cNvSpPr/>
          <p:nvPr/>
        </p:nvSpPr>
        <p:spPr>
          <a:xfrm>
            <a:off x="10722056" y="643255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b="1" dirty="0">
                <a:solidFill>
                  <a:srgbClr val="008000"/>
                </a:solidFill>
              </a:rPr>
              <a:t>A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989A369-9939-6A4F-A09D-EA7061D3B19D}"/>
              </a:ext>
            </a:extLst>
          </p:cNvPr>
          <p:cNvSpPr/>
          <p:nvPr/>
        </p:nvSpPr>
        <p:spPr>
          <a:xfrm>
            <a:off x="10884120" y="622880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b="1" dirty="0">
                <a:solidFill>
                  <a:srgbClr val="008000"/>
                </a:solidFill>
              </a:rPr>
              <a:t>A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299FD6F-F467-5D45-98B9-B996277FCBFE}"/>
              </a:ext>
            </a:extLst>
          </p:cNvPr>
          <p:cNvSpPr/>
          <p:nvPr/>
        </p:nvSpPr>
        <p:spPr>
          <a:xfrm>
            <a:off x="10925322" y="6765636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b="1" dirty="0">
                <a:solidFill>
                  <a:srgbClr val="FF0000"/>
                </a:solidFill>
              </a:rPr>
              <a:t>T</a:t>
            </a:r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C75176C-5CFE-FC46-B749-05C409E3212E}"/>
              </a:ext>
            </a:extLst>
          </p:cNvPr>
          <p:cNvSpPr/>
          <p:nvPr/>
        </p:nvSpPr>
        <p:spPr>
          <a:xfrm>
            <a:off x="10776082" y="7094551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CH" b="1" dirty="0">
                <a:solidFill>
                  <a:schemeClr val="bg1">
                    <a:lumMod val="75000"/>
                  </a:schemeClr>
                </a:solidFill>
              </a:rPr>
              <a:t>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EC8041E-8759-8A4A-B1BC-E5BB6A60C3EA}"/>
              </a:ext>
            </a:extLst>
          </p:cNvPr>
          <p:cNvSpPr/>
          <p:nvPr/>
        </p:nvSpPr>
        <p:spPr>
          <a:xfrm flipH="1">
            <a:off x="10880546" y="6391944"/>
            <a:ext cx="55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CH" dirty="0" err="1"/>
              <a:t>na</a:t>
            </a:r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0392C6B-7B91-CB40-AFBE-B282D0F7F394}"/>
              </a:ext>
            </a:extLst>
          </p:cNvPr>
          <p:cNvSpPr/>
          <p:nvPr/>
        </p:nvSpPr>
        <p:spPr>
          <a:xfrm flipH="1">
            <a:off x="10774233" y="6876726"/>
            <a:ext cx="67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CH" dirty="0" err="1"/>
              <a:t>na</a:t>
            </a:r>
            <a:endParaRPr lang="en-US" dirty="0"/>
          </a:p>
        </p:txBody>
      </p:sp>
      <p:sp>
        <p:nvSpPr>
          <p:cNvPr id="110" name="Rectangle 10">
            <a:extLst>
              <a:ext uri="{FF2B5EF4-FFF2-40B4-BE49-F238E27FC236}">
                <a16:creationId xmlns:a16="http://schemas.microsoft.com/office/drawing/2014/main" id="{F9CB4BB8-0E67-064E-BC2F-3C9B45BA1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108" y="6228809"/>
            <a:ext cx="646331" cy="4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en-CH" sz="1400" b="1" dirty="0"/>
              <a:t>= 0.83 </a:t>
            </a:r>
          </a:p>
        </p:txBody>
      </p:sp>
      <p:sp>
        <p:nvSpPr>
          <p:cNvPr id="111" name="Rectangle 10">
            <a:extLst>
              <a:ext uri="{FF2B5EF4-FFF2-40B4-BE49-F238E27FC236}">
                <a16:creationId xmlns:a16="http://schemas.microsoft.com/office/drawing/2014/main" id="{8AB6EA09-B4C1-1D46-94A4-FEE633251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2203" y="6774601"/>
            <a:ext cx="646331" cy="4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en-CH" sz="1400" b="1" dirty="0"/>
              <a:t>= 0.27 </a:t>
            </a:r>
          </a:p>
        </p:txBody>
      </p:sp>
      <p:sp>
        <p:nvSpPr>
          <p:cNvPr id="113" name="Rectangle 58">
            <a:extLst>
              <a:ext uri="{FF2B5EF4-FFF2-40B4-BE49-F238E27FC236}">
                <a16:creationId xmlns:a16="http://schemas.microsoft.com/office/drawing/2014/main" id="{E135A701-A06A-2043-87C7-ABB5E43FF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993" y="6180934"/>
            <a:ext cx="61266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sz="2200" b="1" dirty="0">
                <a:solidFill>
                  <a:srgbClr val="008000"/>
                </a:solidFill>
              </a:rPr>
              <a:t>A</a:t>
            </a:r>
            <a:r>
              <a:rPr lang="en-US" altLang="en-CH" sz="2200" dirty="0"/>
              <a:t>/</a:t>
            </a:r>
            <a:r>
              <a:rPr lang="en-US" altLang="en-CH" sz="2200" b="1" dirty="0">
                <a:solidFill>
                  <a:srgbClr val="FF0000"/>
                </a:solidFill>
              </a:rPr>
              <a:t>T</a:t>
            </a:r>
          </a:p>
          <a:p>
            <a:pPr algn="ctr" eaLnBrk="1" hangingPunct="1"/>
            <a:r>
              <a:rPr lang="en-US" altLang="en-CH" sz="22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en-CH" sz="2200" b="1" dirty="0">
                <a:solidFill>
                  <a:srgbClr val="FF0000"/>
                </a:solidFill>
              </a:rPr>
              <a:t>    </a:t>
            </a:r>
            <a:endParaRPr lang="en-US" altLang="en-CH" sz="2200" b="1" dirty="0">
              <a:solidFill>
                <a:srgbClr val="008000"/>
              </a:solidFill>
            </a:endParaRPr>
          </a:p>
          <a:p>
            <a:pPr algn="ctr" eaLnBrk="1" hangingPunct="1"/>
            <a:r>
              <a:rPr lang="en-US" altLang="en-CH" sz="2200" dirty="0" err="1"/>
              <a:t>na</a:t>
            </a:r>
            <a:r>
              <a:rPr lang="en-US" altLang="en-CH" sz="2200" b="1" dirty="0">
                <a:solidFill>
                  <a:srgbClr val="008000"/>
                </a:solidFill>
              </a:rPr>
              <a:t>  </a:t>
            </a:r>
            <a:endParaRPr lang="en-US" altLang="en-CH" sz="2200" b="1" dirty="0">
              <a:solidFill>
                <a:srgbClr val="FF0000"/>
              </a:solidFill>
            </a:endParaRPr>
          </a:p>
        </p:txBody>
      </p:sp>
      <p:sp>
        <p:nvSpPr>
          <p:cNvPr id="114" name="Google Shape;326;p4">
            <a:extLst>
              <a:ext uri="{FF2B5EF4-FFF2-40B4-BE49-F238E27FC236}">
                <a16:creationId xmlns:a16="http://schemas.microsoft.com/office/drawing/2014/main" id="{3151B33D-AFA1-9649-9028-3994D3D50378}"/>
              </a:ext>
            </a:extLst>
          </p:cNvPr>
          <p:cNvSpPr/>
          <p:nvPr/>
        </p:nvSpPr>
        <p:spPr>
          <a:xfrm>
            <a:off x="6987352" y="6253368"/>
            <a:ext cx="549111" cy="976859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2601788-B65E-E841-A8D6-85886B2A76CF}"/>
              </a:ext>
            </a:extLst>
          </p:cNvPr>
          <p:cNvSpPr txBox="1"/>
          <p:nvPr/>
        </p:nvSpPr>
        <p:spPr>
          <a:xfrm>
            <a:off x="1869046" y="2845965"/>
            <a:ext cx="3259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THE PROBLEM </a:t>
            </a:r>
          </a:p>
        </p:txBody>
      </p:sp>
      <p:sp>
        <p:nvSpPr>
          <p:cNvPr id="130" name="Google Shape;326;p4">
            <a:extLst>
              <a:ext uri="{FF2B5EF4-FFF2-40B4-BE49-F238E27FC236}">
                <a16:creationId xmlns:a16="http://schemas.microsoft.com/office/drawing/2014/main" id="{8E3F0527-FF40-E04F-A420-560C60F9FF2E}"/>
              </a:ext>
            </a:extLst>
          </p:cNvPr>
          <p:cNvSpPr/>
          <p:nvPr/>
        </p:nvSpPr>
        <p:spPr>
          <a:xfrm>
            <a:off x="201390" y="6579379"/>
            <a:ext cx="6098339" cy="550622"/>
          </a:xfrm>
          <a:prstGeom prst="roundRect">
            <a:avLst>
              <a:gd name="adj" fmla="val 0"/>
            </a:avLst>
          </a:prstGeom>
          <a:solidFill>
            <a:srgbClr val="FF0000">
              <a:alpha val="51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rgbClr val="1F3864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854BA1E-597E-5644-A678-DA0DDB479C45}"/>
              </a:ext>
            </a:extLst>
          </p:cNvPr>
          <p:cNvSpPr txBox="1"/>
          <p:nvPr/>
        </p:nvSpPr>
        <p:spPr>
          <a:xfrm>
            <a:off x="958157" y="6516129"/>
            <a:ext cx="4749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NEW POSIBILITIES FOR</a:t>
            </a:r>
          </a:p>
        </p:txBody>
      </p:sp>
      <p:sp>
        <p:nvSpPr>
          <p:cNvPr id="141" name="Google Shape;326;p4">
            <a:extLst>
              <a:ext uri="{FF2B5EF4-FFF2-40B4-BE49-F238E27FC236}">
                <a16:creationId xmlns:a16="http://schemas.microsoft.com/office/drawing/2014/main" id="{367F7B14-9FFC-AB46-9886-9E0BB4D9B1AF}"/>
              </a:ext>
            </a:extLst>
          </p:cNvPr>
          <p:cNvSpPr/>
          <p:nvPr/>
        </p:nvSpPr>
        <p:spPr>
          <a:xfrm>
            <a:off x="6694448" y="4049314"/>
            <a:ext cx="5716113" cy="550622"/>
          </a:xfrm>
          <a:prstGeom prst="roundRect">
            <a:avLst>
              <a:gd name="adj" fmla="val 0"/>
            </a:avLst>
          </a:prstGeom>
          <a:solidFill>
            <a:srgbClr val="FF0000">
              <a:alpha val="51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rgbClr val="1F3864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F7BB030-5F8C-9943-8CF7-8C0E249D7B93}"/>
              </a:ext>
            </a:extLst>
          </p:cNvPr>
          <p:cNvSpPr txBox="1"/>
          <p:nvPr/>
        </p:nvSpPr>
        <p:spPr>
          <a:xfrm>
            <a:off x="8021374" y="4005920"/>
            <a:ext cx="317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MY SOLUTION </a:t>
            </a:r>
          </a:p>
        </p:txBody>
      </p:sp>
      <p:sp>
        <p:nvSpPr>
          <p:cNvPr id="145" name="Title 1">
            <a:extLst>
              <a:ext uri="{FF2B5EF4-FFF2-40B4-BE49-F238E27FC236}">
                <a16:creationId xmlns:a16="http://schemas.microsoft.com/office/drawing/2014/main" id="{EF97C6B1-C6D0-6D4D-AE2E-4BE8C3E97BB3}"/>
              </a:ext>
            </a:extLst>
          </p:cNvPr>
          <p:cNvSpPr txBox="1">
            <a:spLocks/>
          </p:cNvSpPr>
          <p:nvPr/>
        </p:nvSpPr>
        <p:spPr>
          <a:xfrm>
            <a:off x="1570494" y="1579335"/>
            <a:ext cx="10031269" cy="112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60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36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Detection and quality evaluation</a:t>
            </a:r>
          </a:p>
          <a:p>
            <a:pPr algn="ctr">
              <a:lnSpc>
                <a:spcPct val="70000"/>
              </a:lnSpc>
            </a:pPr>
            <a:r>
              <a:rPr lang="en-US" sz="3600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of genetic markers </a:t>
            </a:r>
          </a:p>
        </p:txBody>
      </p:sp>
      <p:sp>
        <p:nvSpPr>
          <p:cNvPr id="146" name="Rectangle 10">
            <a:extLst>
              <a:ext uri="{FF2B5EF4-FFF2-40B4-BE49-F238E27FC236}">
                <a16:creationId xmlns:a16="http://schemas.microsoft.com/office/drawing/2014/main" id="{880B27CE-1F07-7A43-8D20-626BF23DD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838" y="8784950"/>
            <a:ext cx="5564394" cy="1191288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Extensive manual &amp; tutorial</a:t>
            </a:r>
          </a:p>
          <a:p>
            <a:pPr marL="342900" indent="-342900" eaLnBrk="1" hangingPunct="1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Promoted it in a community </a:t>
            </a:r>
          </a:p>
          <a:p>
            <a:pPr marL="342900" indent="-342900" eaLnBrk="1" hangingPunct="1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Prepared to deploy in private company</a:t>
            </a:r>
          </a:p>
        </p:txBody>
      </p:sp>
      <p:sp>
        <p:nvSpPr>
          <p:cNvPr id="147" name="Google Shape;326;p4">
            <a:extLst>
              <a:ext uri="{FF2B5EF4-FFF2-40B4-BE49-F238E27FC236}">
                <a16:creationId xmlns:a16="http://schemas.microsoft.com/office/drawing/2014/main" id="{2A0438AD-25E8-CD4B-8D40-DFDF2BD471E4}"/>
              </a:ext>
            </a:extLst>
          </p:cNvPr>
          <p:cNvSpPr/>
          <p:nvPr/>
        </p:nvSpPr>
        <p:spPr>
          <a:xfrm>
            <a:off x="6688813" y="8184682"/>
            <a:ext cx="5769243" cy="550622"/>
          </a:xfrm>
          <a:prstGeom prst="roundRect">
            <a:avLst>
              <a:gd name="adj" fmla="val 0"/>
            </a:avLst>
          </a:prstGeom>
          <a:solidFill>
            <a:srgbClr val="FF0000">
              <a:alpha val="51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rgbClr val="1F3864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1323FFE-CED7-CC46-A33C-A5DCBC967E5A}"/>
              </a:ext>
            </a:extLst>
          </p:cNvPr>
          <p:cNvSpPr txBox="1"/>
          <p:nvPr/>
        </p:nvSpPr>
        <p:spPr>
          <a:xfrm>
            <a:off x="7331157" y="8130367"/>
            <a:ext cx="4752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CREATED AS PRODUCT</a:t>
            </a:r>
          </a:p>
        </p:txBody>
      </p:sp>
      <p:sp>
        <p:nvSpPr>
          <p:cNvPr id="149" name="Rectangle 10">
            <a:extLst>
              <a:ext uri="{FF2B5EF4-FFF2-40B4-BE49-F238E27FC236}">
                <a16:creationId xmlns:a16="http://schemas.microsoft.com/office/drawing/2014/main" id="{8A7B6876-DC80-B049-A1B8-0A491AFC4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928" y="7183870"/>
            <a:ext cx="5780098" cy="1294713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Using data from many sources</a:t>
            </a:r>
          </a:p>
          <a:p>
            <a:pPr marL="342900" indent="-3429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Selection of Genetic Markers</a:t>
            </a:r>
          </a:p>
          <a:p>
            <a:pPr marL="342900" indent="-342900" ea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en-CH" dirty="0">
                <a:solidFill>
                  <a:schemeClr val="bg1"/>
                </a:solidFill>
              </a:rPr>
              <a:t>Support for other methods</a:t>
            </a:r>
          </a:p>
        </p:txBody>
      </p:sp>
      <p:sp>
        <p:nvSpPr>
          <p:cNvPr id="126" name="Rectangle 10">
            <a:extLst>
              <a:ext uri="{FF2B5EF4-FFF2-40B4-BE49-F238E27FC236}">
                <a16:creationId xmlns:a16="http://schemas.microsoft.com/office/drawing/2014/main" id="{841EC6C1-A765-0D49-9BBE-A4053ACB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647" y="4353637"/>
            <a:ext cx="29375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CH" sz="1800" b="1" dirty="0">
                <a:solidFill>
                  <a:schemeClr val="accent5">
                    <a:lumMod val="50000"/>
                  </a:schemeClr>
                </a:solidFill>
              </a:rPr>
              <a:t>Sequencing results for one position in three replicates</a:t>
            </a: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43684BE7-C4E0-4D48-9C84-94CD1CB45F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8126" y="9049783"/>
            <a:ext cx="4471258" cy="2432262"/>
          </a:xfrm>
          <a:prstGeom prst="rect">
            <a:avLst/>
          </a:prstGeom>
        </p:spPr>
      </p:pic>
      <p:pic>
        <p:nvPicPr>
          <p:cNvPr id="134" name="Picture 4">
            <a:extLst>
              <a:ext uri="{FF2B5EF4-FFF2-40B4-BE49-F238E27FC236}">
                <a16:creationId xmlns:a16="http://schemas.microsoft.com/office/drawing/2014/main" id="{5D4D3EA6-D364-A242-8323-A336607DD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79" y="9137664"/>
            <a:ext cx="389849" cy="82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4">
            <a:extLst>
              <a:ext uri="{FF2B5EF4-FFF2-40B4-BE49-F238E27FC236}">
                <a16:creationId xmlns:a16="http://schemas.microsoft.com/office/drawing/2014/main" id="{70642A2E-F476-E448-9B26-962402DB3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8" y="9730030"/>
            <a:ext cx="274879" cy="583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4">
            <a:extLst>
              <a:ext uri="{FF2B5EF4-FFF2-40B4-BE49-F238E27FC236}">
                <a16:creationId xmlns:a16="http://schemas.microsoft.com/office/drawing/2014/main" id="{76C89FDC-2A4D-5D40-A5A2-D34492CC8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1" y="10090204"/>
            <a:ext cx="274879" cy="58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Picture 4">
            <a:extLst>
              <a:ext uri="{FF2B5EF4-FFF2-40B4-BE49-F238E27FC236}">
                <a16:creationId xmlns:a16="http://schemas.microsoft.com/office/drawing/2014/main" id="{B9491496-E827-8C49-B8CC-B3C8A5724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23" y="9917818"/>
            <a:ext cx="274879" cy="58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Picture 4">
            <a:extLst>
              <a:ext uri="{FF2B5EF4-FFF2-40B4-BE49-F238E27FC236}">
                <a16:creationId xmlns:a16="http://schemas.microsoft.com/office/drawing/2014/main" id="{DE47275A-363E-8E48-ADB1-18B053A59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9" y="9603728"/>
            <a:ext cx="274879" cy="58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4">
            <a:extLst>
              <a:ext uri="{FF2B5EF4-FFF2-40B4-BE49-F238E27FC236}">
                <a16:creationId xmlns:a16="http://schemas.microsoft.com/office/drawing/2014/main" id="{E6421E13-BFFB-9746-8030-02B483CA5F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49" y="9232047"/>
            <a:ext cx="172616" cy="36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4">
            <a:extLst>
              <a:ext uri="{FF2B5EF4-FFF2-40B4-BE49-F238E27FC236}">
                <a16:creationId xmlns:a16="http://schemas.microsoft.com/office/drawing/2014/main" id="{AB818F6B-82FC-7D46-84A6-A35C57AA9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68" y="9655498"/>
            <a:ext cx="172616" cy="36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Picture 4">
            <a:extLst>
              <a:ext uri="{FF2B5EF4-FFF2-40B4-BE49-F238E27FC236}">
                <a16:creationId xmlns:a16="http://schemas.microsoft.com/office/drawing/2014/main" id="{D15D3F5A-2894-6546-863F-2E8A10064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0" y="9205897"/>
            <a:ext cx="172616" cy="36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89ED88C8-D7AA-A24D-AEA5-E4BD494DA5A3}"/>
              </a:ext>
            </a:extLst>
          </p:cNvPr>
          <p:cNvSpPr txBox="1"/>
          <p:nvPr/>
        </p:nvSpPr>
        <p:spPr>
          <a:xfrm>
            <a:off x="4365457" y="8400604"/>
            <a:ext cx="2026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CH" sz="4800" dirty="0">
                <a:solidFill>
                  <a:srgbClr val="FF0000"/>
                </a:solidFill>
              </a:rPr>
              <a:t>Patient</a:t>
            </a:r>
            <a:endParaRPr lang="en-US" sz="48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C861B0-7B64-5E43-933D-ABBB4F6A4EFF}"/>
              </a:ext>
            </a:extLst>
          </p:cNvPr>
          <p:cNvSpPr txBox="1"/>
          <p:nvPr/>
        </p:nvSpPr>
        <p:spPr>
          <a:xfrm>
            <a:off x="110737" y="8400604"/>
            <a:ext cx="41956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CH" sz="4400" dirty="0">
                <a:solidFill>
                  <a:schemeClr val="accent6">
                    <a:lumMod val="75000"/>
                  </a:schemeClr>
                </a:solidFill>
              </a:rPr>
              <a:t>Control Group</a:t>
            </a:r>
            <a:endParaRPr lang="en-US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0" name="Rectangle 10">
            <a:extLst>
              <a:ext uri="{FF2B5EF4-FFF2-40B4-BE49-F238E27FC236}">
                <a16:creationId xmlns:a16="http://schemas.microsoft.com/office/drawing/2014/main" id="{BC32B4B7-6EEC-4348-A283-7072BF99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176" y="11531032"/>
            <a:ext cx="4346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i="1" dirty="0">
                <a:solidFill>
                  <a:schemeClr val="accent5">
                    <a:lumMod val="50000"/>
                  </a:schemeClr>
                </a:solidFill>
              </a:rPr>
              <a:t>based only on empirical data</a:t>
            </a:r>
          </a:p>
          <a:p>
            <a:pPr algn="ctr" eaLnBrk="1" hangingPunct="1"/>
            <a:r>
              <a:rPr lang="en-US" altLang="en-CH" i="1" dirty="0">
                <a:solidFill>
                  <a:schemeClr val="accent5">
                    <a:lumMod val="50000"/>
                  </a:schemeClr>
                </a:solidFill>
              </a:rPr>
              <a:t>&amp; samples quality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9816A39F-8E23-D143-8DD9-331C8DC3D41B}"/>
              </a:ext>
            </a:extLst>
          </p:cNvPr>
          <p:cNvSpPr/>
          <p:nvPr/>
        </p:nvSpPr>
        <p:spPr>
          <a:xfrm>
            <a:off x="1595004" y="11559560"/>
            <a:ext cx="3917607" cy="824167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03457011-9E94-A845-8633-4550081C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853" y="824748"/>
            <a:ext cx="7751170" cy="733770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Medium" panose="020B0603020102020204" pitchFamily="34" charset="0"/>
              </a:rPr>
              <a:t>Product Owner </a:t>
            </a: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Medium" panose="020B0603020102020204" pitchFamily="34" charset="0"/>
              </a:rPr>
              <a:t>&amp;</a:t>
            </a:r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Medium" panose="020B0603020102020204" pitchFamily="34" charset="0"/>
              </a:rPr>
              <a:t> Lead Developer</a:t>
            </a:r>
          </a:p>
        </p:txBody>
      </p:sp>
      <p:pic>
        <p:nvPicPr>
          <p:cNvPr id="123" name="Picture 12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3E78340-6932-1441-820F-50F158443FE6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837" y="1922"/>
            <a:ext cx="1512832" cy="1486691"/>
          </a:xfrm>
          <a:prstGeom prst="ellipse">
            <a:avLst/>
          </a:prstGeom>
          <a:ln>
            <a:solidFill>
              <a:schemeClr val="accent5">
                <a:lumMod val="75000"/>
                <a:alpha val="45000"/>
              </a:schemeClr>
            </a:solidFill>
          </a:ln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D49CBBC5-DBD3-6846-A237-A89AF1F66DA9}"/>
              </a:ext>
            </a:extLst>
          </p:cNvPr>
          <p:cNvSpPr txBox="1">
            <a:spLocks/>
          </p:cNvSpPr>
          <p:nvPr/>
        </p:nvSpPr>
        <p:spPr>
          <a:xfrm>
            <a:off x="4313411" y="281362"/>
            <a:ext cx="8399987" cy="733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60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6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Pawel Rosikiewicz</a:t>
            </a:r>
          </a:p>
        </p:txBody>
      </p:sp>
    </p:spTree>
    <p:extLst>
      <p:ext uri="{BB962C8B-B14F-4D97-AF65-F5344CB8AC3E}">
        <p14:creationId xmlns:p14="http://schemas.microsoft.com/office/powerpoint/2010/main" val="67740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>
            <a:extLst>
              <a:ext uri="{FF2B5EF4-FFF2-40B4-BE49-F238E27FC236}">
                <a16:creationId xmlns:a16="http://schemas.microsoft.com/office/drawing/2014/main" id="{F58B62B2-D875-7E49-A27F-AD69894EA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" t="10205" r="3814" b="17651"/>
          <a:stretch/>
        </p:blipFill>
        <p:spPr>
          <a:xfrm>
            <a:off x="9796559" y="5812826"/>
            <a:ext cx="4742222" cy="4659525"/>
          </a:xfrm>
          <a:prstGeom prst="ellipse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8EEC833-2D90-2345-8B46-AB5717F1AC43}"/>
              </a:ext>
            </a:extLst>
          </p:cNvPr>
          <p:cNvGrpSpPr/>
          <p:nvPr/>
        </p:nvGrpSpPr>
        <p:grpSpPr>
          <a:xfrm>
            <a:off x="4572197" y="5416658"/>
            <a:ext cx="3488102" cy="5261398"/>
            <a:chOff x="4300292" y="2248863"/>
            <a:chExt cx="3488102" cy="5261398"/>
          </a:xfrm>
        </p:grpSpPr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01AE30AD-F002-B449-B359-963C3ADE6495}"/>
                </a:ext>
              </a:extLst>
            </p:cNvPr>
            <p:cNvSpPr/>
            <p:nvPr/>
          </p:nvSpPr>
          <p:spPr>
            <a:xfrm>
              <a:off x="4300292" y="3877447"/>
              <a:ext cx="3488102" cy="86012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984EAAE-A67A-5140-B7CD-FE52427839C6}"/>
                </a:ext>
              </a:extLst>
            </p:cNvPr>
            <p:cNvSpPr/>
            <p:nvPr/>
          </p:nvSpPr>
          <p:spPr bwMode="auto">
            <a:xfrm flipH="1">
              <a:off x="4803108" y="2248863"/>
              <a:ext cx="2339919" cy="455877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C0EB6C-A808-2E4A-843C-360EA82811DF}"/>
                </a:ext>
              </a:extLst>
            </p:cNvPr>
            <p:cNvGrpSpPr/>
            <p:nvPr/>
          </p:nvGrpSpPr>
          <p:grpSpPr>
            <a:xfrm>
              <a:off x="5145850" y="5099991"/>
              <a:ext cx="1789073" cy="2410270"/>
              <a:chOff x="4628927" y="8928716"/>
              <a:chExt cx="1789073" cy="241027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032921B9-74D8-4645-8649-AA02D50C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5243" y="8928716"/>
                <a:ext cx="1732757" cy="2168469"/>
              </a:xfrm>
              <a:prstGeom prst="rect">
                <a:avLst/>
              </a:prstGeom>
            </p:spPr>
          </p:pic>
          <p:sp>
            <p:nvSpPr>
              <p:cNvPr id="57" name="Google Shape;168;gde00443802_1_15">
                <a:extLst>
                  <a:ext uri="{FF2B5EF4-FFF2-40B4-BE49-F238E27FC236}">
                    <a16:creationId xmlns:a16="http://schemas.microsoft.com/office/drawing/2014/main" id="{0BCFD2DA-2689-7B4D-8166-5C6EF2A1F5BD}"/>
                  </a:ext>
                </a:extLst>
              </p:cNvPr>
              <p:cNvSpPr/>
              <p:nvPr/>
            </p:nvSpPr>
            <p:spPr>
              <a:xfrm>
                <a:off x="4628927" y="10034904"/>
                <a:ext cx="1789073" cy="13040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endParaRPr>
              </a:p>
            </p:txBody>
          </p:sp>
        </p:grpSp>
        <p:sp>
          <p:nvSpPr>
            <p:cNvPr id="47" name="Google Shape;168;gde00443802_1_15">
              <a:extLst>
                <a:ext uri="{FF2B5EF4-FFF2-40B4-BE49-F238E27FC236}">
                  <a16:creationId xmlns:a16="http://schemas.microsoft.com/office/drawing/2014/main" id="{658BDE07-7072-8E4E-AADE-F8A66BAAB062}"/>
                </a:ext>
              </a:extLst>
            </p:cNvPr>
            <p:cNvSpPr/>
            <p:nvPr/>
          </p:nvSpPr>
          <p:spPr>
            <a:xfrm>
              <a:off x="5066498" y="5113500"/>
              <a:ext cx="1816123" cy="2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5692ED-0EA1-5C49-AFBD-32242AA9C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4166" y="3220287"/>
              <a:ext cx="1911680" cy="1411703"/>
            </a:xfrm>
            <a:prstGeom prst="rect">
              <a:avLst/>
            </a:prstGeom>
          </p:spPr>
        </p:pic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1C931808-594E-754B-BF82-E44AE0604CB4}"/>
                </a:ext>
              </a:extLst>
            </p:cNvPr>
            <p:cNvSpPr/>
            <p:nvPr/>
          </p:nvSpPr>
          <p:spPr bwMode="auto">
            <a:xfrm flipH="1">
              <a:off x="4943404" y="2828802"/>
              <a:ext cx="2022438" cy="36933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6AC258DE-925C-3D4D-953D-62D0649F0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166" y="2822397"/>
              <a:ext cx="18382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CH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Sequencing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6A5DB22-547F-4E49-889F-FC22D30205F3}"/>
                </a:ext>
              </a:extLst>
            </p:cNvPr>
            <p:cNvSpPr/>
            <p:nvPr/>
          </p:nvSpPr>
          <p:spPr bwMode="auto">
            <a:xfrm flipH="1">
              <a:off x="4943404" y="4426848"/>
              <a:ext cx="2070765" cy="36933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10">
              <a:extLst>
                <a:ext uri="{FF2B5EF4-FFF2-40B4-BE49-F238E27FC236}">
                  <a16:creationId xmlns:a16="http://schemas.microsoft.com/office/drawing/2014/main" id="{BC1DC342-8E7F-A844-A00A-CB6872114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4" y="4430253"/>
              <a:ext cx="18382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CH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Variant Calling*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C6C6365-61DD-F149-8C06-F9B2D51B445F}"/>
                </a:ext>
              </a:extLst>
            </p:cNvPr>
            <p:cNvSpPr/>
            <p:nvPr/>
          </p:nvSpPr>
          <p:spPr bwMode="auto">
            <a:xfrm flipH="1">
              <a:off x="4943405" y="4843066"/>
              <a:ext cx="2070766" cy="36933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9045F5D9-6ED2-3348-B049-544A49182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5416" y="4835590"/>
              <a:ext cx="20145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CH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Quality Filtering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052AA58-79E2-F74F-9946-3E73A94BBC2E}"/>
                </a:ext>
              </a:extLst>
            </p:cNvPr>
            <p:cNvSpPr/>
            <p:nvPr/>
          </p:nvSpPr>
          <p:spPr bwMode="auto">
            <a:xfrm flipH="1">
              <a:off x="4797819" y="2716274"/>
              <a:ext cx="2339919" cy="35867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0ED4947-8CA1-6745-BB31-79D7BBC73DB4}"/>
              </a:ext>
            </a:extLst>
          </p:cNvPr>
          <p:cNvSpPr/>
          <p:nvPr/>
        </p:nvSpPr>
        <p:spPr>
          <a:xfrm>
            <a:off x="-22261" y="-8495"/>
            <a:ext cx="12622249" cy="1637019"/>
          </a:xfrm>
          <a:prstGeom prst="roundRect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30BB1-A24F-9449-BEBC-0E8D7BC21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614" y="7379174"/>
            <a:ext cx="3238666" cy="418327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AF748F-446A-F84F-8590-E63AB0310BB1}"/>
              </a:ext>
            </a:extLst>
          </p:cNvPr>
          <p:cNvSpPr/>
          <p:nvPr/>
        </p:nvSpPr>
        <p:spPr>
          <a:xfrm>
            <a:off x="1687293" y="827452"/>
            <a:ext cx="85989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Lead Researcher in multi-stage project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FE4A35-6E02-8C4E-A4FB-CC9CFA73D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9374" y="7166718"/>
            <a:ext cx="2104988" cy="21810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F027D3-FD7A-3B4D-98FB-808A5F261617}"/>
              </a:ext>
            </a:extLst>
          </p:cNvPr>
          <p:cNvSpPr/>
          <p:nvPr/>
        </p:nvSpPr>
        <p:spPr>
          <a:xfrm>
            <a:off x="1154743" y="6131261"/>
            <a:ext cx="3375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Took 5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&gt;25.000 bio-samples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3TB or raw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A55FCD-1201-9145-BD46-0D433E2110F6}"/>
              </a:ext>
            </a:extLst>
          </p:cNvPr>
          <p:cNvGrpSpPr/>
          <p:nvPr/>
        </p:nvGrpSpPr>
        <p:grpSpPr>
          <a:xfrm>
            <a:off x="7808700" y="8188051"/>
            <a:ext cx="3467818" cy="1312064"/>
            <a:chOff x="8366989" y="2949641"/>
            <a:chExt cx="3616539" cy="1236452"/>
          </a:xfrm>
        </p:grpSpPr>
        <p:pic>
          <p:nvPicPr>
            <p:cNvPr id="20" name="Picture 19" descr="A computer screen capture&#10;&#10;Description automatically generated with low confidence">
              <a:extLst>
                <a:ext uri="{FF2B5EF4-FFF2-40B4-BE49-F238E27FC236}">
                  <a16:creationId xmlns:a16="http://schemas.microsoft.com/office/drawing/2014/main" id="{2AB3108E-709C-7141-AC5F-70E4D88D6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8615" y="2949641"/>
              <a:ext cx="3254913" cy="9360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3" name="Picture 2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44FA8E54-B9AC-FF47-A52F-8EACA9AF3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57274" y="3098845"/>
              <a:ext cx="3254914" cy="9360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4" name="Picture 23" descr="A computer screen capture&#10;&#10;Description automatically generated with low confidence">
              <a:extLst>
                <a:ext uri="{FF2B5EF4-FFF2-40B4-BE49-F238E27FC236}">
                  <a16:creationId xmlns:a16="http://schemas.microsoft.com/office/drawing/2014/main" id="{B09D95B3-3F80-8344-A504-D520A41D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66989" y="3250093"/>
              <a:ext cx="3289091" cy="9360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18900000" algn="bl" rotWithShape="0">
                <a:schemeClr val="bg1">
                  <a:alpha val="40000"/>
                </a:schemeClr>
              </a:outerShdw>
            </a:effec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682BA9-2B8D-8D40-8122-552899D18169}"/>
              </a:ext>
            </a:extLst>
          </p:cNvPr>
          <p:cNvGrpSpPr/>
          <p:nvPr/>
        </p:nvGrpSpPr>
        <p:grpSpPr>
          <a:xfrm>
            <a:off x="8083102" y="5756945"/>
            <a:ext cx="3254913" cy="2709151"/>
            <a:chOff x="13667786" y="671145"/>
            <a:chExt cx="3254913" cy="2709151"/>
          </a:xfrm>
        </p:grpSpPr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2F72C83A-B010-364A-8312-5F08D1F955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3689348" y="671145"/>
              <a:ext cx="2550083" cy="4634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DEVELOPED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9005D71-CADE-594E-86D2-E4E3E0B88751}"/>
                </a:ext>
              </a:extLst>
            </p:cNvPr>
            <p:cNvSpPr/>
            <p:nvPr/>
          </p:nvSpPr>
          <p:spPr>
            <a:xfrm>
              <a:off x="13667786" y="1071972"/>
              <a:ext cx="325491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New Analytical </a:t>
              </a:r>
            </a:p>
            <a:p>
              <a:r>
                <a:rPr lang="en-US" sz="2400" dirty="0"/>
                <a:t>     Methods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Dashboards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Visualizations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Pipelines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/>
            </a:p>
          </p:txBody>
        </p:sp>
      </p:grpSp>
      <p:sp>
        <p:nvSpPr>
          <p:cNvPr id="35" name="Rectangle 30">
            <a:extLst>
              <a:ext uri="{FF2B5EF4-FFF2-40B4-BE49-F238E27FC236}">
                <a16:creationId xmlns:a16="http://schemas.microsoft.com/office/drawing/2014/main" id="{1CE58FF9-5595-9540-BA93-E9B481D23A9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77724" y="5768481"/>
            <a:ext cx="363609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CH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MAIN EXPERIMENT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C29DE77-57CF-6043-91CA-E92168376C4C}"/>
              </a:ext>
            </a:extLst>
          </p:cNvPr>
          <p:cNvSpPr/>
          <p:nvPr/>
        </p:nvSpPr>
        <p:spPr bwMode="auto">
          <a:xfrm flipH="1">
            <a:off x="1365554" y="2778436"/>
            <a:ext cx="2702207" cy="87335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F4A3B8-A2CC-A041-B20C-71559BFF3A3A}"/>
              </a:ext>
            </a:extLst>
          </p:cNvPr>
          <p:cNvSpPr/>
          <p:nvPr/>
        </p:nvSpPr>
        <p:spPr>
          <a:xfrm>
            <a:off x="1131879" y="3036387"/>
            <a:ext cx="3168319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/>
              <a:t>LABOLATORY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9655AA3-38A3-D340-8D25-0ED34D4FC79A}"/>
              </a:ext>
            </a:extLst>
          </p:cNvPr>
          <p:cNvSpPr/>
          <p:nvPr/>
        </p:nvSpPr>
        <p:spPr bwMode="auto">
          <a:xfrm flipH="1">
            <a:off x="8973724" y="2784372"/>
            <a:ext cx="3032744" cy="87335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103D92-F23C-6542-A33F-F36D892CBB03}"/>
              </a:ext>
            </a:extLst>
          </p:cNvPr>
          <p:cNvGrpSpPr/>
          <p:nvPr/>
        </p:nvGrpSpPr>
        <p:grpSpPr>
          <a:xfrm>
            <a:off x="4816946" y="2778207"/>
            <a:ext cx="3407595" cy="873352"/>
            <a:chOff x="4594768" y="2290344"/>
            <a:chExt cx="3407595" cy="87335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938332A-C058-A043-9529-82034A17FE4A}"/>
                </a:ext>
              </a:extLst>
            </p:cNvPr>
            <p:cNvSpPr/>
            <p:nvPr/>
          </p:nvSpPr>
          <p:spPr bwMode="auto">
            <a:xfrm flipH="1">
              <a:off x="4594768" y="2290344"/>
              <a:ext cx="3407595" cy="87335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A8AFBB-581A-074E-B3B4-CB1991BC2FEF}"/>
                </a:ext>
              </a:extLst>
            </p:cNvPr>
            <p:cNvSpPr/>
            <p:nvPr/>
          </p:nvSpPr>
          <p:spPr>
            <a:xfrm>
              <a:off x="4807788" y="2366139"/>
              <a:ext cx="3076548" cy="7795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dirty="0"/>
                <a:t>MOLECULAR BIOLOGY </a:t>
              </a:r>
            </a:p>
            <a:p>
              <a:pPr algn="ctr">
                <a:lnSpc>
                  <a:spcPct val="80000"/>
                </a:lnSpc>
                <a:spcBef>
                  <a:spcPts val="300"/>
                </a:spcBef>
              </a:pPr>
              <a:r>
                <a:rPr lang="en-US" dirty="0"/>
                <a:t>&amp;</a:t>
              </a:r>
              <a:r>
                <a:rPr lang="en-US" sz="2800" dirty="0"/>
                <a:t> </a:t>
              </a:r>
              <a:r>
                <a:rPr lang="en-US" sz="2400" dirty="0"/>
                <a:t>BIOINFORMATICS</a:t>
              </a:r>
              <a:endParaRPr lang="en-US" sz="2800" dirty="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7EB1B6D-71DB-414D-AD1B-8B6F384B850C}"/>
              </a:ext>
            </a:extLst>
          </p:cNvPr>
          <p:cNvSpPr/>
          <p:nvPr/>
        </p:nvSpPr>
        <p:spPr>
          <a:xfrm>
            <a:off x="9256127" y="3020737"/>
            <a:ext cx="2380075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/>
              <a:t>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02B9EE-E699-9742-8457-07F5C2E801FC}"/>
              </a:ext>
            </a:extLst>
          </p:cNvPr>
          <p:cNvGrpSpPr/>
          <p:nvPr/>
        </p:nvGrpSpPr>
        <p:grpSpPr>
          <a:xfrm>
            <a:off x="137855" y="3709756"/>
            <a:ext cx="12285207" cy="1962629"/>
            <a:chOff x="150809" y="3186786"/>
            <a:chExt cx="12285207" cy="196262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FC454B74-FB67-7D41-AC31-155676D7832F}"/>
                </a:ext>
              </a:extLst>
            </p:cNvPr>
            <p:cNvSpPr/>
            <p:nvPr/>
          </p:nvSpPr>
          <p:spPr bwMode="auto">
            <a:xfrm rot="16200000" flipH="1">
              <a:off x="5474508" y="-1871830"/>
              <a:ext cx="1890337" cy="12032678"/>
            </a:xfrm>
            <a:prstGeom prst="roundRect">
              <a:avLst/>
            </a:prstGeom>
            <a:solidFill>
              <a:schemeClr val="tx1">
                <a:alpha val="1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072FADB-034A-1C4D-8E88-CA622831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5480" y="3835771"/>
              <a:ext cx="646331" cy="64633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99CFEF2-DD27-AA41-889A-BEA33526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45775" y="4404723"/>
              <a:ext cx="744692" cy="744692"/>
            </a:xfrm>
            <a:prstGeom prst="rect">
              <a:avLst/>
            </a:prstGeom>
          </p:spPr>
        </p:pic>
        <p:sp>
          <p:nvSpPr>
            <p:cNvPr id="62" name="Rectangle 86">
              <a:extLst>
                <a:ext uri="{FF2B5EF4-FFF2-40B4-BE49-F238E27FC236}">
                  <a16:creationId xmlns:a16="http://schemas.microsoft.com/office/drawing/2014/main" id="{6950C9DB-FC2B-6647-86D6-6F33B7469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972" y="3977226"/>
              <a:ext cx="23654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PROTOCOL DEV.</a:t>
              </a:r>
            </a:p>
          </p:txBody>
        </p:sp>
        <p:sp>
          <p:nvSpPr>
            <p:cNvPr id="63" name="Rectangle 86">
              <a:extLst>
                <a:ext uri="{FF2B5EF4-FFF2-40B4-BE49-F238E27FC236}">
                  <a16:creationId xmlns:a16="http://schemas.microsoft.com/office/drawing/2014/main" id="{22120FFE-114A-2648-9183-869C3DC42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212" y="4549563"/>
              <a:ext cx="301082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MANAGED LAB TEAM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6AE193C-9E41-C445-8D95-32E96C10C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78509" y="3321744"/>
              <a:ext cx="463661" cy="463661"/>
            </a:xfrm>
            <a:prstGeom prst="rect">
              <a:avLst/>
            </a:prstGeom>
          </p:spPr>
        </p:pic>
        <p:sp>
          <p:nvSpPr>
            <p:cNvPr id="65" name="Rectangle 86">
              <a:extLst>
                <a:ext uri="{FF2B5EF4-FFF2-40B4-BE49-F238E27FC236}">
                  <a16:creationId xmlns:a16="http://schemas.microsoft.com/office/drawing/2014/main" id="{F76DD764-D980-474E-9E01-E309FFE2F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142" y="3369878"/>
              <a:ext cx="29456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A8794A9-6892-DF4F-A7B0-DB637FC5C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5399" y="3312959"/>
              <a:ext cx="724226" cy="724226"/>
            </a:xfrm>
            <a:prstGeom prst="rect">
              <a:avLst/>
            </a:prstGeom>
          </p:spPr>
        </p:pic>
        <p:sp>
          <p:nvSpPr>
            <p:cNvPr id="70" name="Rectangle 86">
              <a:extLst>
                <a:ext uri="{FF2B5EF4-FFF2-40B4-BE49-F238E27FC236}">
                  <a16:creationId xmlns:a16="http://schemas.microsoft.com/office/drawing/2014/main" id="{A78B55A6-E17F-474D-852A-BAF2B12F0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625" y="3542300"/>
              <a:ext cx="27475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NGS SEQUENCING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A731C12-F5B5-F54E-8C9F-BC67B9BB7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96492" y="3376502"/>
              <a:ext cx="660358" cy="660358"/>
            </a:xfrm>
            <a:prstGeom prst="rect">
              <a:avLst/>
            </a:prstGeom>
          </p:spPr>
        </p:pic>
        <p:sp>
          <p:nvSpPr>
            <p:cNvPr id="76" name="Rectangle 86">
              <a:extLst>
                <a:ext uri="{FF2B5EF4-FFF2-40B4-BE49-F238E27FC236}">
                  <a16:creationId xmlns:a16="http://schemas.microsoft.com/office/drawing/2014/main" id="{F18878B1-CDE3-0C4A-88C0-8BEA0ACE9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1448" y="4391886"/>
              <a:ext cx="27586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 PIPELINES</a:t>
              </a:r>
            </a:p>
          </p:txBody>
        </p:sp>
        <p:sp>
          <p:nvSpPr>
            <p:cNvPr id="77" name="Rectangle 86">
              <a:extLst>
                <a:ext uri="{FF2B5EF4-FFF2-40B4-BE49-F238E27FC236}">
                  <a16:creationId xmlns:a16="http://schemas.microsoft.com/office/drawing/2014/main" id="{2C8D7D06-FAB4-BF4B-9E36-2E14CD0E3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6171" y="3560219"/>
              <a:ext cx="27586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CH" sz="2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GENETICS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98E660E-68CD-244C-8DCD-93CDB7EFF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95075" y="4245039"/>
              <a:ext cx="926743" cy="826595"/>
            </a:xfrm>
            <a:prstGeom prst="rect">
              <a:avLst/>
            </a:prstGeom>
          </p:spPr>
        </p:pic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3B15EE4C-E001-DC45-A27E-31DA82CD21DA}"/>
                </a:ext>
              </a:extLst>
            </p:cNvPr>
            <p:cNvSpPr/>
            <p:nvPr/>
          </p:nvSpPr>
          <p:spPr bwMode="auto">
            <a:xfrm rot="16200000" flipH="1">
              <a:off x="-421138" y="3758733"/>
              <a:ext cx="1890333" cy="74644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74DA355-E7DC-DB40-ACF6-937A647236EB}"/>
                </a:ext>
              </a:extLst>
            </p:cNvPr>
            <p:cNvSpPr/>
            <p:nvPr/>
          </p:nvSpPr>
          <p:spPr>
            <a:xfrm rot="16200000">
              <a:off x="-373206" y="3917774"/>
              <a:ext cx="1820796" cy="445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chemeClr val="bg2">
                      <a:lumMod val="25000"/>
                    </a:schemeClr>
                  </a:solidFill>
                </a:rPr>
                <a:t>MY ROLE</a:t>
              </a:r>
              <a:endParaRPr lang="en-US" sz="2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3DE3E3E5-8505-2C48-AFF2-11BD27DF039A}"/>
              </a:ext>
            </a:extLst>
          </p:cNvPr>
          <p:cNvSpPr/>
          <p:nvPr/>
        </p:nvSpPr>
        <p:spPr bwMode="auto">
          <a:xfrm rot="16200000" flipH="1">
            <a:off x="-1428163" y="7282629"/>
            <a:ext cx="3904802" cy="7464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212392A-0A47-2B49-8FF8-CEEB72AFEA8E}"/>
              </a:ext>
            </a:extLst>
          </p:cNvPr>
          <p:cNvSpPr/>
          <p:nvPr/>
        </p:nvSpPr>
        <p:spPr>
          <a:xfrm rot="16200000">
            <a:off x="-1033731" y="7400353"/>
            <a:ext cx="3143000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/>
              <a:t> MY PROJECT</a:t>
            </a:r>
            <a:endParaRPr lang="en-US" sz="20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C9C2888-0BDF-4648-8553-AAD2FB4D3323}"/>
              </a:ext>
            </a:extLst>
          </p:cNvPr>
          <p:cNvSpPr/>
          <p:nvPr/>
        </p:nvSpPr>
        <p:spPr bwMode="auto">
          <a:xfrm rot="16200000" flipH="1">
            <a:off x="4938870" y="4936238"/>
            <a:ext cx="2699983" cy="12258295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206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0057E5A-B9D2-9A4B-B393-4D857A5CD92B}"/>
              </a:ext>
            </a:extLst>
          </p:cNvPr>
          <p:cNvSpPr/>
          <p:nvPr/>
        </p:nvSpPr>
        <p:spPr>
          <a:xfrm>
            <a:off x="1849282" y="10638739"/>
            <a:ext cx="2412199" cy="690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i="1" dirty="0">
                <a:solidFill>
                  <a:schemeClr val="bg2">
                    <a:lumMod val="25000"/>
                  </a:schemeClr>
                </a:solidFill>
              </a:rPr>
              <a:t>MY IN VITRO </a:t>
            </a:r>
          </a:p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CULTURE SYSTEM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F5B74F3-0910-104A-82DC-4157B822E415}"/>
              </a:ext>
            </a:extLst>
          </p:cNvPr>
          <p:cNvSpPr/>
          <p:nvPr/>
        </p:nvSpPr>
        <p:spPr bwMode="auto">
          <a:xfrm rot="16200000" flipH="1">
            <a:off x="-825977" y="10692166"/>
            <a:ext cx="2699987" cy="7464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B7139E8-04E7-F543-BD11-983F026EBEA5}"/>
              </a:ext>
            </a:extLst>
          </p:cNvPr>
          <p:cNvSpPr/>
          <p:nvPr/>
        </p:nvSpPr>
        <p:spPr>
          <a:xfrm rot="16200000">
            <a:off x="-413520" y="10694174"/>
            <a:ext cx="1928464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/>
              <a:t>IMAPCT</a:t>
            </a:r>
            <a:endParaRPr lang="en-US" sz="2000" dirty="0"/>
          </a:p>
        </p:txBody>
      </p:sp>
      <p:sp>
        <p:nvSpPr>
          <p:cNvPr id="92" name="Rectangle 10">
            <a:extLst>
              <a:ext uri="{FF2B5EF4-FFF2-40B4-BE49-F238E27FC236}">
                <a16:creationId xmlns:a16="http://schemas.microsoft.com/office/drawing/2014/main" id="{35B658EE-1255-2F49-90B3-F712C263F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272" y="11337610"/>
            <a:ext cx="2673564" cy="830997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IMPLEMENTED IN INDUSTRY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A800DA9-29FF-6D49-BA7C-F9FE48E80E05}"/>
              </a:ext>
            </a:extLst>
          </p:cNvPr>
          <p:cNvSpPr/>
          <p:nvPr/>
        </p:nvSpPr>
        <p:spPr>
          <a:xfrm>
            <a:off x="4823816" y="10828690"/>
            <a:ext cx="3371809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NGS PROTOCOL</a:t>
            </a:r>
          </a:p>
        </p:txBody>
      </p:sp>
      <p:sp>
        <p:nvSpPr>
          <p:cNvPr id="94" name="Rectangle 10">
            <a:extLst>
              <a:ext uri="{FF2B5EF4-FFF2-40B4-BE49-F238E27FC236}">
                <a16:creationId xmlns:a16="http://schemas.microsoft.com/office/drawing/2014/main" id="{C2D59DCA-AB25-5845-87BA-5B7809DB8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107" y="11529606"/>
            <a:ext cx="2673564" cy="461665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USED OVER 6000x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A69E22D-FF7C-7D45-8D87-F6221017E630}"/>
              </a:ext>
            </a:extLst>
          </p:cNvPr>
          <p:cNvSpPr/>
          <p:nvPr/>
        </p:nvSpPr>
        <p:spPr>
          <a:xfrm>
            <a:off x="8572939" y="10648852"/>
            <a:ext cx="3371809" cy="69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 60 STRAINS </a:t>
            </a:r>
          </a:p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OF MICROORGANISMS</a:t>
            </a:r>
          </a:p>
        </p:txBody>
      </p:sp>
      <p:sp>
        <p:nvSpPr>
          <p:cNvPr id="97" name="Rectangle 10">
            <a:extLst>
              <a:ext uri="{FF2B5EF4-FFF2-40B4-BE49-F238E27FC236}">
                <a16:creationId xmlns:a16="http://schemas.microsoft.com/office/drawing/2014/main" id="{BB4438E0-9182-6044-A10A-CF22FA53B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2949" y="11377366"/>
            <a:ext cx="3053267" cy="830997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CH" dirty="0">
                <a:solidFill>
                  <a:schemeClr val="bg1"/>
                </a:solidFill>
              </a:rPr>
              <a:t>TESTED FOR USE IN AGRONOMY</a:t>
            </a:r>
          </a:p>
        </p:txBody>
      </p:sp>
      <p:sp>
        <p:nvSpPr>
          <p:cNvPr id="101" name="Rectangle 86">
            <a:extLst>
              <a:ext uri="{FF2B5EF4-FFF2-40B4-BE49-F238E27FC236}">
                <a16:creationId xmlns:a16="http://schemas.microsoft.com/office/drawing/2014/main" id="{40D2E100-7BBD-7449-9DAD-1D7E561CC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180" y="4942768"/>
            <a:ext cx="29467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CH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13365-F7C8-BF46-A7E4-F851FEA3FF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4098" y="4710698"/>
            <a:ext cx="752601" cy="7526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EB5DA9-7365-CE40-A71D-E256DCF53537}"/>
              </a:ext>
            </a:extLst>
          </p:cNvPr>
          <p:cNvSpPr/>
          <p:nvPr/>
        </p:nvSpPr>
        <p:spPr>
          <a:xfrm>
            <a:off x="1206528" y="1656156"/>
            <a:ext cx="10556650" cy="93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400" b="1" i="1" dirty="0">
                <a:solidFill>
                  <a:schemeClr val="accent5">
                    <a:lumMod val="50000"/>
                  </a:schemeClr>
                </a:solidFill>
              </a:rPr>
              <a:t>Created Entire System for production &amp; identification </a:t>
            </a:r>
          </a:p>
          <a:p>
            <a:pPr algn="ctr">
              <a:lnSpc>
                <a:spcPct val="80000"/>
              </a:lnSpc>
            </a:pPr>
            <a:r>
              <a:rPr lang="en-US" sz="3400" b="1" i="1" dirty="0">
                <a:solidFill>
                  <a:schemeClr val="accent5">
                    <a:lumMod val="50000"/>
                  </a:schemeClr>
                </a:solidFill>
              </a:rPr>
              <a:t>of microorganisms used as biofertilizers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B8825A2-F6F6-4646-A785-C22BC6E13F41}"/>
              </a:ext>
            </a:extLst>
          </p:cNvPr>
          <p:cNvSpPr/>
          <p:nvPr/>
        </p:nvSpPr>
        <p:spPr>
          <a:xfrm>
            <a:off x="4196794" y="2980071"/>
            <a:ext cx="554290" cy="51683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FB11ED9-244F-6841-915A-43CD4AEBD559}"/>
              </a:ext>
            </a:extLst>
          </p:cNvPr>
          <p:cNvSpPr/>
          <p:nvPr/>
        </p:nvSpPr>
        <p:spPr>
          <a:xfrm>
            <a:off x="8336071" y="2954384"/>
            <a:ext cx="554290" cy="51683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8E4F380-CB64-8248-92FA-BE4BC67106D6}"/>
              </a:ext>
            </a:extLst>
          </p:cNvPr>
          <p:cNvSpPr/>
          <p:nvPr/>
        </p:nvSpPr>
        <p:spPr bwMode="auto">
          <a:xfrm flipH="1">
            <a:off x="3137044" y="9860887"/>
            <a:ext cx="6701536" cy="6609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C565A39-31AE-DE4C-9A03-4E6B0B45E14A}"/>
              </a:ext>
            </a:extLst>
          </p:cNvPr>
          <p:cNvSpPr/>
          <p:nvPr/>
        </p:nvSpPr>
        <p:spPr>
          <a:xfrm>
            <a:off x="3179483" y="10007037"/>
            <a:ext cx="6701536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/>
              <a:t>PRODUCTS GENERATED WITH MY PROJECT</a:t>
            </a: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AA63B95D-ECE7-8E4F-8B63-FFDBD018FB23}"/>
              </a:ext>
            </a:extLst>
          </p:cNvPr>
          <p:cNvSpPr txBox="1">
            <a:spLocks/>
          </p:cNvSpPr>
          <p:nvPr/>
        </p:nvSpPr>
        <p:spPr>
          <a:xfrm>
            <a:off x="1687293" y="359467"/>
            <a:ext cx="8399987" cy="733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600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60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Pawel Rosikiewicz</a:t>
            </a:r>
          </a:p>
        </p:txBody>
      </p:sp>
      <p:pic>
        <p:nvPicPr>
          <p:cNvPr id="111" name="Picture 1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883B5F5-4DC7-7448-926F-46DC7D599E64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1" y="56046"/>
            <a:ext cx="1512832" cy="1486691"/>
          </a:xfrm>
          <a:prstGeom prst="ellipse">
            <a:avLst/>
          </a:prstGeom>
          <a:ln>
            <a:solidFill>
              <a:schemeClr val="accent5">
                <a:lumMod val="75000"/>
                <a:alpha val="4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4641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0D066980-4752-AB4E-BB82-AF1CD792A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4"/>
          <a:stretch/>
        </p:blipFill>
        <p:spPr>
          <a:xfrm>
            <a:off x="322162" y="376734"/>
            <a:ext cx="4501194" cy="1065203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17CEBC-6489-FC4A-A92C-D7CA3CF3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2" y="2645115"/>
            <a:ext cx="8139694" cy="3298492"/>
          </a:xfrm>
          <a:prstGeom prst="rect">
            <a:avLst/>
          </a:prstGeom>
        </p:spPr>
      </p:pic>
      <p:sp>
        <p:nvSpPr>
          <p:cNvPr id="27" name="Notched Right Arrow 26">
            <a:extLst>
              <a:ext uri="{FF2B5EF4-FFF2-40B4-BE49-F238E27FC236}">
                <a16:creationId xmlns:a16="http://schemas.microsoft.com/office/drawing/2014/main" id="{B6A73972-4CCA-904A-82E9-D1640E137D28}"/>
              </a:ext>
            </a:extLst>
          </p:cNvPr>
          <p:cNvSpPr/>
          <p:nvPr/>
        </p:nvSpPr>
        <p:spPr>
          <a:xfrm rot="16200000" flipV="1">
            <a:off x="4060589" y="6003761"/>
            <a:ext cx="651449" cy="473991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75A8F7F-6806-5D49-861A-C34FEA5F6BFD}"/>
              </a:ext>
            </a:extLst>
          </p:cNvPr>
          <p:cNvSpPr txBox="1">
            <a:spLocks/>
          </p:cNvSpPr>
          <p:nvPr/>
        </p:nvSpPr>
        <p:spPr>
          <a:xfrm>
            <a:off x="2242908" y="6806038"/>
            <a:ext cx="4286810" cy="463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FEASIBILITY STUDY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3B1696-ED42-F84E-BE08-05B732B0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538" y="1562264"/>
            <a:ext cx="3298492" cy="3298492"/>
          </a:xfrm>
          <a:prstGeom prst="rect">
            <a:avLst/>
          </a:prstGeom>
        </p:spPr>
      </p:pic>
      <p:pic>
        <p:nvPicPr>
          <p:cNvPr id="32" name="Picture 3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E4061FFC-8C9C-3848-9A28-41696C365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62" y="7420673"/>
            <a:ext cx="11084256" cy="480258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8EFB5084-9B90-C043-B75A-5A66731B7942}"/>
              </a:ext>
            </a:extLst>
          </p:cNvPr>
          <p:cNvSpPr txBox="1">
            <a:spLocks/>
          </p:cNvSpPr>
          <p:nvPr/>
        </p:nvSpPr>
        <p:spPr>
          <a:xfrm>
            <a:off x="2334824" y="2281476"/>
            <a:ext cx="4286810" cy="463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PRODUCT 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1CC77-E2DE-B341-868D-B7D4C4E53FC4}"/>
              </a:ext>
            </a:extLst>
          </p:cNvPr>
          <p:cNvSpPr/>
          <p:nvPr/>
        </p:nvSpPr>
        <p:spPr>
          <a:xfrm>
            <a:off x="5052555" y="317716"/>
            <a:ext cx="54481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App for Skin Cancer Detection 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with low-cost devices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127C0-30D0-384E-918D-F8C412175A08}"/>
              </a:ext>
            </a:extLst>
          </p:cNvPr>
          <p:cNvSpPr/>
          <p:nvPr/>
        </p:nvSpPr>
        <p:spPr>
          <a:xfrm>
            <a:off x="3707529" y="6114534"/>
            <a:ext cx="518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Franklin Gothic Book" panose="020B0503020102020204" pitchFamily="34" charset="0"/>
              </a:rPr>
              <a:t>App for Skin Cancer Detection with low-cost devices</a:t>
            </a:r>
          </a:p>
        </p:txBody>
      </p:sp>
    </p:spTree>
    <p:extLst>
      <p:ext uri="{BB962C8B-B14F-4D97-AF65-F5344CB8AC3E}">
        <p14:creationId xmlns:p14="http://schemas.microsoft.com/office/powerpoint/2010/main" val="2117799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0D066980-4752-AB4E-BB82-AF1CD792A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4"/>
          <a:stretch/>
        </p:blipFill>
        <p:spPr>
          <a:xfrm>
            <a:off x="322162" y="376734"/>
            <a:ext cx="4501194" cy="1065203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1CC77-E2DE-B341-868D-B7D4C4E53FC4}"/>
              </a:ext>
            </a:extLst>
          </p:cNvPr>
          <p:cNvSpPr/>
          <p:nvPr/>
        </p:nvSpPr>
        <p:spPr>
          <a:xfrm>
            <a:off x="5052555" y="317716"/>
            <a:ext cx="54481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App for Skin Cancer Detection 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with low-cost devices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F6DBD6D-108A-BF49-AB8F-A218F548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654" y="2233412"/>
            <a:ext cx="9056077" cy="4066582"/>
          </a:xfrm>
          <a:prstGeom prst="rect">
            <a:avLst/>
          </a:prstGeom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324B275C-34E5-4A46-8D65-101823A42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0953"/>
            <a:ext cx="12199340" cy="5583729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78E284-D731-8D48-BC4F-60AA68457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62" y="1953421"/>
            <a:ext cx="2691810" cy="26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8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0D066980-4752-AB4E-BB82-AF1CD792A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4"/>
          <a:stretch/>
        </p:blipFill>
        <p:spPr>
          <a:xfrm>
            <a:off x="322162" y="376734"/>
            <a:ext cx="4501194" cy="1065203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17CEBC-6489-FC4A-A92C-D7CA3CF3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2" y="2645115"/>
            <a:ext cx="8139694" cy="3298492"/>
          </a:xfrm>
          <a:prstGeom prst="rect">
            <a:avLst/>
          </a:prstGeom>
        </p:spPr>
      </p:pic>
      <p:sp>
        <p:nvSpPr>
          <p:cNvPr id="27" name="Notched Right Arrow 26">
            <a:extLst>
              <a:ext uri="{FF2B5EF4-FFF2-40B4-BE49-F238E27FC236}">
                <a16:creationId xmlns:a16="http://schemas.microsoft.com/office/drawing/2014/main" id="{B6A73972-4CCA-904A-82E9-D1640E137D28}"/>
              </a:ext>
            </a:extLst>
          </p:cNvPr>
          <p:cNvSpPr/>
          <p:nvPr/>
        </p:nvSpPr>
        <p:spPr>
          <a:xfrm rot="16200000" flipV="1">
            <a:off x="4060589" y="6003761"/>
            <a:ext cx="651449" cy="473991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75A8F7F-6806-5D49-861A-C34FEA5F6BFD}"/>
              </a:ext>
            </a:extLst>
          </p:cNvPr>
          <p:cNvSpPr txBox="1">
            <a:spLocks/>
          </p:cNvSpPr>
          <p:nvPr/>
        </p:nvSpPr>
        <p:spPr>
          <a:xfrm>
            <a:off x="2242908" y="6806038"/>
            <a:ext cx="4286810" cy="463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FEASIBILITY STUDY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3B1696-ED42-F84E-BE08-05B732B0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538" y="1562264"/>
            <a:ext cx="3298492" cy="3298492"/>
          </a:xfrm>
          <a:prstGeom prst="rect">
            <a:avLst/>
          </a:prstGeom>
        </p:spPr>
      </p:pic>
      <p:pic>
        <p:nvPicPr>
          <p:cNvPr id="32" name="Picture 3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E4061FFC-8C9C-3848-9A28-41696C365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62" y="7420673"/>
            <a:ext cx="11084256" cy="4802581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8EFB5084-9B90-C043-B75A-5A66731B7942}"/>
              </a:ext>
            </a:extLst>
          </p:cNvPr>
          <p:cNvSpPr txBox="1">
            <a:spLocks/>
          </p:cNvSpPr>
          <p:nvPr/>
        </p:nvSpPr>
        <p:spPr>
          <a:xfrm>
            <a:off x="2334824" y="2281476"/>
            <a:ext cx="4286810" cy="463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PRODUCT 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1CC77-E2DE-B341-868D-B7D4C4E53FC4}"/>
              </a:ext>
            </a:extLst>
          </p:cNvPr>
          <p:cNvSpPr/>
          <p:nvPr/>
        </p:nvSpPr>
        <p:spPr>
          <a:xfrm>
            <a:off x="5052555" y="317716"/>
            <a:ext cx="54481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App for Skin Cancer Detection 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Franklin Gothic Book" panose="020B0503020102020204" pitchFamily="34" charset="0"/>
              </a:rPr>
              <a:t>with low-cost devices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127C0-30D0-384E-918D-F8C412175A08}"/>
              </a:ext>
            </a:extLst>
          </p:cNvPr>
          <p:cNvSpPr/>
          <p:nvPr/>
        </p:nvSpPr>
        <p:spPr>
          <a:xfrm>
            <a:off x="3707529" y="6114534"/>
            <a:ext cx="518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Franklin Gothic Book" panose="020B0503020102020204" pitchFamily="34" charset="0"/>
              </a:rPr>
              <a:t>App for Skin Cancer Detection with low-cost devices</a:t>
            </a:r>
          </a:p>
        </p:txBody>
      </p:sp>
    </p:spTree>
    <p:extLst>
      <p:ext uri="{BB962C8B-B14F-4D97-AF65-F5344CB8AC3E}">
        <p14:creationId xmlns:p14="http://schemas.microsoft.com/office/powerpoint/2010/main" val="3256993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6696</TotalTime>
  <Words>685</Words>
  <Application>Microsoft Macintosh PowerPoint</Application>
  <PresentationFormat>Custom</PresentationFormat>
  <Paragraphs>243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Franklin Gothic Book</vt:lpstr>
      <vt:lpstr>Franklin Gothic Medium</vt:lpstr>
      <vt:lpstr>Helvetica Neue</vt:lpstr>
      <vt:lpstr>Libre Franklin</vt:lpstr>
      <vt:lpstr>Office Theme</vt:lpstr>
      <vt:lpstr>PowerPoint Presentation</vt:lpstr>
      <vt:lpstr>PowerPoint Presentation</vt:lpstr>
      <vt:lpstr>PowerPoint Presentation</vt:lpstr>
      <vt:lpstr>Product Owner &amp; Lead Data Scientist </vt:lpstr>
      <vt:lpstr>Product Owner &amp; Lead Developer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Pawel Rosikiewicz</dc:creator>
  <cp:lastModifiedBy>Pawel Rosikiewicz</cp:lastModifiedBy>
  <cp:revision>68</cp:revision>
  <cp:lastPrinted>2022-03-28T07:13:37Z</cp:lastPrinted>
  <dcterms:created xsi:type="dcterms:W3CDTF">2021-05-06T05:50:08Z</dcterms:created>
  <dcterms:modified xsi:type="dcterms:W3CDTF">2022-03-28T07:14:16Z</dcterms:modified>
</cp:coreProperties>
</file>